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5" r:id="rId3"/>
    <p:sldId id="266" r:id="rId4"/>
    <p:sldId id="267" r:id="rId5"/>
    <p:sldId id="268" r:id="rId6"/>
    <p:sldId id="272" r:id="rId7"/>
    <p:sldId id="271" r:id="rId8"/>
    <p:sldId id="269" r:id="rId9"/>
    <p:sldId id="270" r:id="rId10"/>
    <p:sldId id="263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3" autoAdjust="0"/>
    <p:restoredTop sz="84855" autoAdjust="0"/>
  </p:normalViewPr>
  <p:slideViewPr>
    <p:cSldViewPr snapToGrid="0">
      <p:cViewPr varScale="1">
        <p:scale>
          <a:sx n="105" d="100"/>
          <a:sy n="105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3013A-7B0D-4DC7-BB32-E0F27281ACEC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C995C-EA3E-46EE-9EF5-7C1C2E8C95E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533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B8CBB-0751-44F5-8892-5D2BD8A374D2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516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We</a:t>
            </a:r>
            <a:r>
              <a:rPr lang="da-DK" dirty="0"/>
              <a:t> have </a:t>
            </a:r>
            <a:r>
              <a:rPr lang="da-DK" dirty="0" err="1"/>
              <a:t>developed</a:t>
            </a:r>
            <a:r>
              <a:rPr lang="da-DK" dirty="0"/>
              <a:t> a new </a:t>
            </a:r>
            <a:r>
              <a:rPr lang="da-DK" dirty="0" err="1"/>
              <a:t>method</a:t>
            </a:r>
            <a:r>
              <a:rPr lang="da-DK" dirty="0"/>
              <a:t> 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Me</a:t>
            </a:r>
            <a:r>
              <a:rPr lang="da-DK" dirty="0"/>
              <a:t> and </a:t>
            </a:r>
            <a:r>
              <a:rPr lang="da-DK" dirty="0" err="1"/>
              <a:t>my</a:t>
            </a:r>
            <a:r>
              <a:rPr lang="da-DK" dirty="0"/>
              <a:t> </a:t>
            </a:r>
            <a:r>
              <a:rPr lang="da-DK" dirty="0" err="1"/>
              <a:t>colleage</a:t>
            </a:r>
            <a:r>
              <a:rPr lang="da-DK" dirty="0"/>
              <a:t> Bjarne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C995C-EA3E-46EE-9EF5-7C1C2E8C95E8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203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Find the letter </a:t>
            </a:r>
            <a:r>
              <a:rPr lang="en-US" sz="1200" b="1" i="1" dirty="0"/>
              <a:t>æ</a:t>
            </a:r>
            <a:r>
              <a:rPr lang="en-US" sz="1200" i="1" dirty="0"/>
              <a:t> go up the </a:t>
            </a:r>
            <a:r>
              <a:rPr lang="en-US" sz="1200" i="1" dirty="0" err="1"/>
              <a:t>staris</a:t>
            </a:r>
            <a:r>
              <a:rPr lang="en-US" sz="1200" i="1" dirty="0"/>
              <a:t> and you can se that you need to write the letter </a:t>
            </a:r>
            <a:r>
              <a:rPr lang="en-US" sz="1200" b="1" i="1" dirty="0"/>
              <a:t>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C995C-EA3E-46EE-9EF5-7C1C2E8C95E8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23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</a:pPr>
            <a:r>
              <a:rPr lang="en-US" sz="1200" i="1" dirty="0"/>
              <a:t>Tyde = </a:t>
            </a:r>
            <a:r>
              <a:rPr lang="en-US" sz="1200" i="1" dirty="0" err="1"/>
              <a:t>disifer</a:t>
            </a:r>
            <a:endParaRPr lang="en-US" sz="1200" i="1" dirty="0"/>
          </a:p>
          <a:p>
            <a:pPr marL="285750" lvl="1" indent="-285750">
              <a:spcBef>
                <a:spcPts val="0"/>
              </a:spcBef>
            </a:pPr>
            <a:r>
              <a:rPr lang="en-US" b="0" i="0" dirty="0">
                <a:solidFill>
                  <a:srgbClr val="3C4043"/>
                </a:solidFill>
                <a:effectLst/>
                <a:highlight>
                  <a:srgbClr val="D2E3FC"/>
                </a:highlight>
                <a:latin typeface="Roboto" panose="02000000000000000000" pitchFamily="2" charset="0"/>
              </a:rPr>
              <a:t>which way the piece should face</a:t>
            </a:r>
            <a:endParaRPr lang="en-US" sz="1200" i="1" dirty="0"/>
          </a:p>
          <a:p>
            <a:pPr marL="285750" lvl="1" indent="-285750">
              <a:spcBef>
                <a:spcPts val="0"/>
              </a:spcBef>
            </a:pPr>
            <a:endParaRPr lang="en-US" sz="1200" i="1" dirty="0"/>
          </a:p>
          <a:p>
            <a:pPr marL="285750" lvl="1" indent="-285750">
              <a:spcBef>
                <a:spcPts val="0"/>
              </a:spcBef>
            </a:pPr>
            <a:r>
              <a:rPr lang="en-US" sz="1200" i="1" dirty="0"/>
              <a:t>A visual consultant Lone Ibsen at Refsnæs, recommended the dice for math games and now we print them all the time.</a:t>
            </a:r>
          </a:p>
          <a:p>
            <a:pPr marL="285750" lvl="1" indent="-285750">
              <a:spcBef>
                <a:spcPts val="0"/>
              </a:spcBef>
            </a:pPr>
            <a:endParaRPr lang="en-US" sz="1200" i="1" dirty="0"/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Multiply, subtract or add the numbers of a throw of two dices and se who gets the most points in five or ten throws.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Color: visually impaired who needs to learn braille</a:t>
            </a:r>
          </a:p>
          <a:p>
            <a:pPr marL="285750" lvl="1" indent="-285750">
              <a:spcBef>
                <a:spcPts val="0"/>
              </a:spcBef>
            </a:pPr>
            <a:endParaRPr lang="en-US" sz="1200" i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C995C-EA3E-46EE-9EF5-7C1C2E8C95E8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647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with similar </a:t>
            </a:r>
            <a:r>
              <a:rPr lang="en-US" sz="1200" i="1" dirty="0" err="1"/>
              <a:t>patternes</a:t>
            </a:r>
            <a:r>
              <a:rPr lang="en-US" sz="1200" i="1" dirty="0"/>
              <a:t> and braille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285750" lvl="1" indent="-285750">
              <a:spcBef>
                <a:spcPts val="0"/>
              </a:spcBef>
            </a:pPr>
            <a:endParaRPr lang="en-US" sz="1200" i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C995C-EA3E-46EE-9EF5-7C1C2E8C95E8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331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i="0" dirty="0">
                <a:solidFill>
                  <a:srgbClr val="3C4043"/>
                </a:solidFill>
                <a:effectLst/>
                <a:highlight>
                  <a:srgbClr val="D2E3FC"/>
                </a:highlight>
                <a:latin typeface="Roboto" panose="02000000000000000000" pitchFamily="2" charset="0"/>
              </a:rPr>
              <a:t>0th grade – 0. klasse</a:t>
            </a:r>
            <a:endParaRPr lang="en-US" sz="1200" i="1" dirty="0"/>
          </a:p>
          <a:p>
            <a:pPr marL="285750" lvl="1" indent="-285750">
              <a:spcBef>
                <a:spcPts val="0"/>
              </a:spcBef>
            </a:pPr>
            <a:endParaRPr lang="en-US" sz="1200" i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C995C-EA3E-46EE-9EF5-7C1C2E8C95E8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26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285750" lvl="1" indent="-285750">
              <a:spcBef>
                <a:spcPts val="0"/>
              </a:spcBef>
            </a:pPr>
            <a:r>
              <a:rPr lang="da-DK" b="0" i="0" dirty="0" err="1">
                <a:solidFill>
                  <a:srgbClr val="3C4043"/>
                </a:solidFill>
                <a:effectLst/>
                <a:highlight>
                  <a:srgbClr val="F5F5F5"/>
                </a:highlight>
                <a:latin typeface="Roboto" panose="02000000000000000000" pitchFamily="2" charset="0"/>
              </a:rPr>
              <a:t>Contrary</a:t>
            </a:r>
            <a:r>
              <a:rPr lang="da-DK" b="0" i="0" dirty="0">
                <a:solidFill>
                  <a:srgbClr val="3C4043"/>
                </a:solidFill>
                <a:effectLst/>
                <a:highlight>
                  <a:srgbClr val="F5F5F5"/>
                </a:highlight>
                <a:latin typeface="Roboto" panose="02000000000000000000" pitchFamily="2" charset="0"/>
              </a:rPr>
              <a:t> = modsætning</a:t>
            </a:r>
          </a:p>
          <a:p>
            <a:pPr marL="285750" lvl="1" indent="-285750">
              <a:spcBef>
                <a:spcPts val="0"/>
              </a:spcBef>
            </a:pPr>
            <a:r>
              <a:rPr lang="da-DK" b="0" i="0" dirty="0" err="1">
                <a:solidFill>
                  <a:srgbClr val="3C4043"/>
                </a:solidFill>
                <a:effectLst/>
                <a:highlight>
                  <a:srgbClr val="D2E3FC"/>
                </a:highlight>
                <a:latin typeface="Roboto" panose="02000000000000000000" pitchFamily="2" charset="0"/>
              </a:rPr>
              <a:t>are</a:t>
            </a:r>
            <a:r>
              <a:rPr lang="da-DK" b="0" i="0" dirty="0">
                <a:solidFill>
                  <a:srgbClr val="3C4043"/>
                </a:solidFill>
                <a:effectLst/>
                <a:highlight>
                  <a:srgbClr val="D2E3FC"/>
                </a:highlight>
                <a:latin typeface="Roboto" panose="02000000000000000000" pitchFamily="2" charset="0"/>
              </a:rPr>
              <a:t> in </a:t>
            </a:r>
            <a:r>
              <a:rPr lang="da-DK" b="0" i="0" dirty="0" err="1">
                <a:solidFill>
                  <a:srgbClr val="3C4043"/>
                </a:solidFill>
                <a:effectLst/>
                <a:highlight>
                  <a:srgbClr val="D2E3FC"/>
                </a:highlight>
                <a:latin typeface="Roboto" panose="02000000000000000000" pitchFamily="2" charset="0"/>
              </a:rPr>
              <a:t>doubt</a:t>
            </a:r>
            <a:r>
              <a:rPr lang="da-DK" b="0" i="0" dirty="0">
                <a:solidFill>
                  <a:srgbClr val="3C4043"/>
                </a:solidFill>
                <a:effectLst/>
                <a:highlight>
                  <a:srgbClr val="D2E3FC"/>
                </a:highlight>
                <a:latin typeface="Roboto" panose="02000000000000000000" pitchFamily="2" charset="0"/>
              </a:rPr>
              <a:t> = er i tvivl</a:t>
            </a:r>
          </a:p>
          <a:p>
            <a:pPr marL="285750" lvl="1" indent="-285750">
              <a:spcBef>
                <a:spcPts val="0"/>
              </a:spcBef>
            </a:pPr>
            <a:r>
              <a:rPr lang="da-DK" sz="1200" b="0" i="0" dirty="0">
                <a:solidFill>
                  <a:srgbClr val="3C4043"/>
                </a:solidFill>
                <a:effectLst/>
                <a:highlight>
                  <a:srgbClr val="D2E3FC"/>
                </a:highlight>
                <a:latin typeface="Roboto" panose="02000000000000000000" pitchFamily="2" charset="0"/>
              </a:rPr>
              <a:t>Skelne = </a:t>
            </a:r>
            <a:r>
              <a:rPr lang="da-DK" b="0" i="0" dirty="0" err="1">
                <a:solidFill>
                  <a:srgbClr val="3C4043"/>
                </a:solidFill>
                <a:effectLst/>
                <a:highlight>
                  <a:srgbClr val="F5F5F5"/>
                </a:highlight>
                <a:latin typeface="Roboto" panose="02000000000000000000" pitchFamily="2" charset="0"/>
              </a:rPr>
              <a:t>distinguish</a:t>
            </a:r>
            <a:endParaRPr lang="en-US" sz="1200" i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C995C-EA3E-46EE-9EF5-7C1C2E8C95E8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727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For small children and children with disabilities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285750" lvl="1" indent="-285750">
              <a:spcBef>
                <a:spcPts val="0"/>
              </a:spcBef>
            </a:pPr>
            <a:endParaRPr lang="en-US" sz="1200" i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C995C-EA3E-46EE-9EF5-7C1C2E8C95E8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6550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For small children and children with disabilities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285750" lvl="1" indent="-285750">
              <a:spcBef>
                <a:spcPts val="0"/>
              </a:spcBef>
            </a:pPr>
            <a:endParaRPr lang="en-US" sz="1200" i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C995C-EA3E-46EE-9EF5-7C1C2E8C95E8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5312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For small children and children with disabilities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285750" lvl="1" indent="-285750">
              <a:spcBef>
                <a:spcPts val="0"/>
              </a:spcBef>
            </a:pPr>
            <a:endParaRPr lang="en-US" sz="1200" i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C995C-EA3E-46EE-9EF5-7C1C2E8C95E8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345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456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14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475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359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070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152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754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121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073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201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131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A23AF-FD60-494E-92B2-9D145FFC8046}" type="datetimeFigureOut">
              <a:rPr lang="da-DK" smtClean="0"/>
              <a:t>11-10-2024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7E01-5531-4A2B-A01C-364D8A4EBE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48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openxmlformats.org/officeDocument/2006/relationships/image" Target="../media/image2.jpeg"/><Relationship Id="rId15" Type="http://schemas.microsoft.com/office/2007/relationships/hdphoto" Target="../media/hdphoto6.wdp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5159301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Kombinationstegning: figur 18">
            <a:extLst>
              <a:ext uri="{FF2B5EF4-FFF2-40B4-BE49-F238E27FC236}">
                <a16:creationId xmlns:a16="http://schemas.microsoft.com/office/drawing/2014/main" id="{ECD13995-8486-9C28-1A48-08E6C9D1A814}"/>
              </a:ext>
            </a:extLst>
          </p:cNvPr>
          <p:cNvSpPr/>
          <p:nvPr/>
        </p:nvSpPr>
        <p:spPr>
          <a:xfrm>
            <a:off x="-432620" y="1110169"/>
            <a:ext cx="12759343" cy="2703076"/>
          </a:xfrm>
          <a:custGeom>
            <a:avLst/>
            <a:gdLst>
              <a:gd name="connsiteX0" fmla="*/ 0 w 12064180"/>
              <a:gd name="connsiteY0" fmla="*/ 4339320 h 4339320"/>
              <a:gd name="connsiteX1" fmla="*/ 4070554 w 12064180"/>
              <a:gd name="connsiteY1" fmla="*/ 3110288 h 4339320"/>
              <a:gd name="connsiteX2" fmla="*/ 4935793 w 12064180"/>
              <a:gd name="connsiteY2" fmla="*/ 603062 h 4339320"/>
              <a:gd name="connsiteX3" fmla="*/ 7452851 w 12064180"/>
              <a:gd name="connsiteY3" fmla="*/ 22958 h 4339320"/>
              <a:gd name="connsiteX4" fmla="*/ 9350477 w 12064180"/>
              <a:gd name="connsiteY4" fmla="*/ 1124171 h 4339320"/>
              <a:gd name="connsiteX5" fmla="*/ 12064180 w 12064180"/>
              <a:gd name="connsiteY5" fmla="*/ 3424920 h 4339320"/>
              <a:gd name="connsiteX0" fmla="*/ 0 w 12064180"/>
              <a:gd name="connsiteY0" fmla="*/ 4316494 h 4316494"/>
              <a:gd name="connsiteX1" fmla="*/ 4070554 w 12064180"/>
              <a:gd name="connsiteY1" fmla="*/ 3087462 h 4316494"/>
              <a:gd name="connsiteX2" fmla="*/ 5260258 w 12064180"/>
              <a:gd name="connsiteY2" fmla="*/ 1160339 h 4316494"/>
              <a:gd name="connsiteX3" fmla="*/ 7452851 w 12064180"/>
              <a:gd name="connsiteY3" fmla="*/ 132 h 4316494"/>
              <a:gd name="connsiteX4" fmla="*/ 9350477 w 12064180"/>
              <a:gd name="connsiteY4" fmla="*/ 1101345 h 4316494"/>
              <a:gd name="connsiteX5" fmla="*/ 12064180 w 12064180"/>
              <a:gd name="connsiteY5" fmla="*/ 3402094 h 4316494"/>
              <a:gd name="connsiteX0" fmla="*/ 0 w 12064180"/>
              <a:gd name="connsiteY0" fmla="*/ 3546217 h 3546217"/>
              <a:gd name="connsiteX1" fmla="*/ 4070554 w 12064180"/>
              <a:gd name="connsiteY1" fmla="*/ 2317185 h 3546217"/>
              <a:gd name="connsiteX2" fmla="*/ 5260258 w 12064180"/>
              <a:gd name="connsiteY2" fmla="*/ 390062 h 3546217"/>
              <a:gd name="connsiteX3" fmla="*/ 8632722 w 12064180"/>
              <a:gd name="connsiteY3" fmla="*/ 104926 h 3546217"/>
              <a:gd name="connsiteX4" fmla="*/ 9350477 w 12064180"/>
              <a:gd name="connsiteY4" fmla="*/ 331068 h 3546217"/>
              <a:gd name="connsiteX5" fmla="*/ 12064180 w 12064180"/>
              <a:gd name="connsiteY5" fmla="*/ 2631817 h 3546217"/>
              <a:gd name="connsiteX0" fmla="*/ 0 w 12064180"/>
              <a:gd name="connsiteY0" fmla="*/ 3544019 h 3544019"/>
              <a:gd name="connsiteX1" fmla="*/ 4070554 w 12064180"/>
              <a:gd name="connsiteY1" fmla="*/ 2314987 h 3544019"/>
              <a:gd name="connsiteX2" fmla="*/ 5260258 w 12064180"/>
              <a:gd name="connsiteY2" fmla="*/ 387864 h 3544019"/>
              <a:gd name="connsiteX3" fmla="*/ 8632722 w 12064180"/>
              <a:gd name="connsiteY3" fmla="*/ 102728 h 3544019"/>
              <a:gd name="connsiteX4" fmla="*/ 10844980 w 12064180"/>
              <a:gd name="connsiteY4" fmla="*/ 1666057 h 3544019"/>
              <a:gd name="connsiteX5" fmla="*/ 12064180 w 12064180"/>
              <a:gd name="connsiteY5" fmla="*/ 2629619 h 3544019"/>
              <a:gd name="connsiteX0" fmla="*/ 0 w 12064180"/>
              <a:gd name="connsiteY0" fmla="*/ 3554499 h 3554499"/>
              <a:gd name="connsiteX1" fmla="*/ 3569109 w 12064180"/>
              <a:gd name="connsiteY1" fmla="*/ 2600770 h 3554499"/>
              <a:gd name="connsiteX2" fmla="*/ 5260258 w 12064180"/>
              <a:gd name="connsiteY2" fmla="*/ 398344 h 3554499"/>
              <a:gd name="connsiteX3" fmla="*/ 8632722 w 12064180"/>
              <a:gd name="connsiteY3" fmla="*/ 113208 h 3554499"/>
              <a:gd name="connsiteX4" fmla="*/ 10844980 w 12064180"/>
              <a:gd name="connsiteY4" fmla="*/ 1676537 h 3554499"/>
              <a:gd name="connsiteX5" fmla="*/ 12064180 w 12064180"/>
              <a:gd name="connsiteY5" fmla="*/ 2640099 h 3554499"/>
              <a:gd name="connsiteX0" fmla="*/ 0 w 12064180"/>
              <a:gd name="connsiteY0" fmla="*/ 3441291 h 3441291"/>
              <a:gd name="connsiteX1" fmla="*/ 3569109 w 12064180"/>
              <a:gd name="connsiteY1" fmla="*/ 2487562 h 3441291"/>
              <a:gd name="connsiteX2" fmla="*/ 8632722 w 12064180"/>
              <a:gd name="connsiteY2" fmla="*/ 0 h 3441291"/>
              <a:gd name="connsiteX3" fmla="*/ 10844980 w 12064180"/>
              <a:gd name="connsiteY3" fmla="*/ 1563329 h 3441291"/>
              <a:gd name="connsiteX4" fmla="*/ 12064180 w 12064180"/>
              <a:gd name="connsiteY4" fmla="*/ 2526891 h 3441291"/>
              <a:gd name="connsiteX0" fmla="*/ 0 w 12064180"/>
              <a:gd name="connsiteY0" fmla="*/ 3441493 h 3441493"/>
              <a:gd name="connsiteX1" fmla="*/ 3569109 w 12064180"/>
              <a:gd name="connsiteY1" fmla="*/ 2487764 h 3441493"/>
              <a:gd name="connsiteX2" fmla="*/ 8632722 w 12064180"/>
              <a:gd name="connsiteY2" fmla="*/ 202 h 3441493"/>
              <a:gd name="connsiteX3" fmla="*/ 10844980 w 12064180"/>
              <a:gd name="connsiteY3" fmla="*/ 1563531 h 3441493"/>
              <a:gd name="connsiteX4" fmla="*/ 12064180 w 12064180"/>
              <a:gd name="connsiteY4" fmla="*/ 2527093 h 3441493"/>
              <a:gd name="connsiteX0" fmla="*/ 0 w 12064180"/>
              <a:gd name="connsiteY0" fmla="*/ 3441308 h 3441308"/>
              <a:gd name="connsiteX1" fmla="*/ 3569109 w 12064180"/>
              <a:gd name="connsiteY1" fmla="*/ 2487579 h 3441308"/>
              <a:gd name="connsiteX2" fmla="*/ 8632722 w 12064180"/>
              <a:gd name="connsiteY2" fmla="*/ 17 h 3441308"/>
              <a:gd name="connsiteX3" fmla="*/ 12064180 w 12064180"/>
              <a:gd name="connsiteY3" fmla="*/ 2526908 h 3441308"/>
              <a:gd name="connsiteX0" fmla="*/ 0 w 12045414"/>
              <a:gd name="connsiteY0" fmla="*/ 3072860 h 3072860"/>
              <a:gd name="connsiteX1" fmla="*/ 3550343 w 12045414"/>
              <a:gd name="connsiteY1" fmla="*/ 2487579 h 3072860"/>
              <a:gd name="connsiteX2" fmla="*/ 8613956 w 12045414"/>
              <a:gd name="connsiteY2" fmla="*/ 17 h 3072860"/>
              <a:gd name="connsiteX3" fmla="*/ 12045414 w 12045414"/>
              <a:gd name="connsiteY3" fmla="*/ 2526908 h 3072860"/>
              <a:gd name="connsiteX0" fmla="*/ 0 w 12045414"/>
              <a:gd name="connsiteY0" fmla="*/ 3072860 h 3072860"/>
              <a:gd name="connsiteX1" fmla="*/ 3550343 w 12045414"/>
              <a:gd name="connsiteY1" fmla="*/ 2487579 h 3072860"/>
              <a:gd name="connsiteX2" fmla="*/ 8613956 w 12045414"/>
              <a:gd name="connsiteY2" fmla="*/ 17 h 3072860"/>
              <a:gd name="connsiteX3" fmla="*/ 12045414 w 12045414"/>
              <a:gd name="connsiteY3" fmla="*/ 2526908 h 3072860"/>
              <a:gd name="connsiteX0" fmla="*/ 0 w 12045414"/>
              <a:gd name="connsiteY0" fmla="*/ 3072860 h 3139087"/>
              <a:gd name="connsiteX1" fmla="*/ 3550343 w 12045414"/>
              <a:gd name="connsiteY1" fmla="*/ 2487579 h 3139087"/>
              <a:gd name="connsiteX2" fmla="*/ 8613956 w 12045414"/>
              <a:gd name="connsiteY2" fmla="*/ 17 h 3139087"/>
              <a:gd name="connsiteX3" fmla="*/ 12045414 w 12045414"/>
              <a:gd name="connsiteY3" fmla="*/ 2526908 h 3139087"/>
              <a:gd name="connsiteX0" fmla="*/ 0 w 11970347"/>
              <a:gd name="connsiteY0" fmla="*/ 2578362 h 2769829"/>
              <a:gd name="connsiteX1" fmla="*/ 3475276 w 11970347"/>
              <a:gd name="connsiteY1" fmla="*/ 2487578 h 2769829"/>
              <a:gd name="connsiteX2" fmla="*/ 8538889 w 11970347"/>
              <a:gd name="connsiteY2" fmla="*/ 16 h 2769829"/>
              <a:gd name="connsiteX3" fmla="*/ 11970347 w 11970347"/>
              <a:gd name="connsiteY3" fmla="*/ 2526907 h 2769829"/>
              <a:gd name="connsiteX0" fmla="*/ 0 w 11970347"/>
              <a:gd name="connsiteY0" fmla="*/ 2578362 h 2888565"/>
              <a:gd name="connsiteX1" fmla="*/ 3475276 w 11970347"/>
              <a:gd name="connsiteY1" fmla="*/ 2487578 h 2888565"/>
              <a:gd name="connsiteX2" fmla="*/ 8538889 w 11970347"/>
              <a:gd name="connsiteY2" fmla="*/ 16 h 2888565"/>
              <a:gd name="connsiteX3" fmla="*/ 11970347 w 11970347"/>
              <a:gd name="connsiteY3" fmla="*/ 2526907 h 2888565"/>
              <a:gd name="connsiteX0" fmla="*/ 0 w 11970347"/>
              <a:gd name="connsiteY0" fmla="*/ 2578355 h 2917535"/>
              <a:gd name="connsiteX1" fmla="*/ 3662942 w 11970347"/>
              <a:gd name="connsiteY1" fmla="*/ 2555443 h 2917535"/>
              <a:gd name="connsiteX2" fmla="*/ 8538889 w 11970347"/>
              <a:gd name="connsiteY2" fmla="*/ 9 h 2917535"/>
              <a:gd name="connsiteX3" fmla="*/ 11970347 w 11970347"/>
              <a:gd name="connsiteY3" fmla="*/ 2526900 h 2917535"/>
              <a:gd name="connsiteX0" fmla="*/ 0 w 11970347"/>
              <a:gd name="connsiteY0" fmla="*/ 2578355 h 3027501"/>
              <a:gd name="connsiteX1" fmla="*/ 3662942 w 11970347"/>
              <a:gd name="connsiteY1" fmla="*/ 2555443 h 3027501"/>
              <a:gd name="connsiteX2" fmla="*/ 8538889 w 11970347"/>
              <a:gd name="connsiteY2" fmla="*/ 9 h 3027501"/>
              <a:gd name="connsiteX3" fmla="*/ 11970347 w 11970347"/>
              <a:gd name="connsiteY3" fmla="*/ 2526900 h 3027501"/>
              <a:gd name="connsiteX0" fmla="*/ 0 w 11970347"/>
              <a:gd name="connsiteY0" fmla="*/ 2578355 h 2920940"/>
              <a:gd name="connsiteX1" fmla="*/ 3662942 w 11970347"/>
              <a:gd name="connsiteY1" fmla="*/ 2555443 h 2920940"/>
              <a:gd name="connsiteX2" fmla="*/ 8538889 w 11970347"/>
              <a:gd name="connsiteY2" fmla="*/ 9 h 2920940"/>
              <a:gd name="connsiteX3" fmla="*/ 11970347 w 11970347"/>
              <a:gd name="connsiteY3" fmla="*/ 2526900 h 2920940"/>
              <a:gd name="connsiteX0" fmla="*/ 0 w 12176781"/>
              <a:gd name="connsiteY0" fmla="*/ 2665619 h 2972729"/>
              <a:gd name="connsiteX1" fmla="*/ 3869376 w 12176781"/>
              <a:gd name="connsiteY1" fmla="*/ 2555443 h 2972729"/>
              <a:gd name="connsiteX2" fmla="*/ 8745323 w 12176781"/>
              <a:gd name="connsiteY2" fmla="*/ 9 h 2972729"/>
              <a:gd name="connsiteX3" fmla="*/ 12176781 w 12176781"/>
              <a:gd name="connsiteY3" fmla="*/ 2526900 h 2972729"/>
              <a:gd name="connsiteX0" fmla="*/ 0 w 12176781"/>
              <a:gd name="connsiteY0" fmla="*/ 2665619 h 2665619"/>
              <a:gd name="connsiteX1" fmla="*/ 3869376 w 12176781"/>
              <a:gd name="connsiteY1" fmla="*/ 2555443 h 2665619"/>
              <a:gd name="connsiteX2" fmla="*/ 8745323 w 12176781"/>
              <a:gd name="connsiteY2" fmla="*/ 9 h 2665619"/>
              <a:gd name="connsiteX3" fmla="*/ 12176781 w 12176781"/>
              <a:gd name="connsiteY3" fmla="*/ 2526900 h 26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6781" h="2665619">
                <a:moveTo>
                  <a:pt x="0" y="2665619"/>
                </a:moveTo>
                <a:cubicBezTo>
                  <a:pt x="676244" y="1829177"/>
                  <a:pt x="2411822" y="2999711"/>
                  <a:pt x="3869376" y="2555443"/>
                </a:cubicBezTo>
                <a:cubicBezTo>
                  <a:pt x="5326930" y="2111175"/>
                  <a:pt x="7360756" y="4766"/>
                  <a:pt x="8745323" y="9"/>
                </a:cubicBezTo>
                <a:cubicBezTo>
                  <a:pt x="10129890" y="-4748"/>
                  <a:pt x="11461894" y="2000465"/>
                  <a:pt x="12176781" y="2526900"/>
                </a:cubicBezTo>
              </a:path>
            </a:pathLst>
          </a:custGeom>
          <a:noFill/>
          <a:ln w="88900" cap="rnd">
            <a:solidFill>
              <a:schemeClr val="accent1">
                <a:shade val="1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064180"/>
                      <a:gd name="connsiteY0" fmla="*/ 3441308 h 3441308"/>
                      <a:gd name="connsiteX1" fmla="*/ 3569109 w 12064180"/>
                      <a:gd name="connsiteY1" fmla="*/ 2487579 h 3441308"/>
                      <a:gd name="connsiteX2" fmla="*/ 8632722 w 12064180"/>
                      <a:gd name="connsiteY2" fmla="*/ 17 h 3441308"/>
                      <a:gd name="connsiteX3" fmla="*/ 12064180 w 12064180"/>
                      <a:gd name="connsiteY3" fmla="*/ 2526908 h 344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64180" h="3441308" extrusionOk="0">
                        <a:moveTo>
                          <a:pt x="0" y="3441308"/>
                        </a:moveTo>
                        <a:cubicBezTo>
                          <a:pt x="1506177" y="3065495"/>
                          <a:pt x="1994246" y="3112200"/>
                          <a:pt x="3569109" y="2487579"/>
                        </a:cubicBezTo>
                        <a:cubicBezTo>
                          <a:pt x="5089374" y="1931184"/>
                          <a:pt x="6823791" y="5961"/>
                          <a:pt x="8632722" y="17"/>
                        </a:cubicBezTo>
                        <a:cubicBezTo>
                          <a:pt x="9999810" y="54186"/>
                          <a:pt x="11344997" y="2024216"/>
                          <a:pt x="12064180" y="252690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3" b="89784" l="9927" r="94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08" y="37594"/>
            <a:ext cx="9146019" cy="48482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9797" y="1698698"/>
            <a:ext cx="5995098" cy="136619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i="1" dirty="0">
                <a:solidFill>
                  <a:schemeClr val="bg1"/>
                </a:solidFill>
                <a:latin typeface="+mn-lt"/>
              </a:rPr>
              <a:t>3D Printing at</a:t>
            </a:r>
            <a:br>
              <a:rPr lang="en-US" sz="4000" b="1" i="1" dirty="0">
                <a:solidFill>
                  <a:schemeClr val="bg1"/>
                </a:solidFill>
                <a:latin typeface="+mn-lt"/>
              </a:rPr>
            </a:br>
            <a:r>
              <a:rPr lang="en-US" sz="4000" b="1" i="1" dirty="0" err="1">
                <a:solidFill>
                  <a:schemeClr val="bg1"/>
                </a:solidFill>
                <a:latin typeface="+mn-lt"/>
              </a:rPr>
              <a:t>Synscenter</a:t>
            </a:r>
            <a:r>
              <a:rPr lang="en-US" sz="4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+mn-lt"/>
              </a:rPr>
              <a:t>Refsnæs</a:t>
            </a:r>
            <a:br>
              <a:rPr lang="en-US" sz="4000" b="1" i="1" dirty="0">
                <a:solidFill>
                  <a:schemeClr val="bg1"/>
                </a:solidFill>
                <a:latin typeface="+mn-lt"/>
              </a:rPr>
            </a:br>
            <a:br>
              <a:rPr lang="en-US" sz="4000" b="1" i="1" dirty="0">
                <a:solidFill>
                  <a:schemeClr val="bg1"/>
                </a:solidFill>
                <a:latin typeface="+mn-lt"/>
              </a:rPr>
            </a:br>
            <a:r>
              <a:rPr lang="en-US" sz="2000" b="1" i="1" dirty="0">
                <a:solidFill>
                  <a:schemeClr val="bg1"/>
                </a:solidFill>
                <a:latin typeface="+mn-lt"/>
              </a:rPr>
              <a:t>Liselotte Kürstein Andersen </a:t>
            </a:r>
            <a:br>
              <a:rPr lang="en-US" sz="2000" b="1" i="1" dirty="0">
                <a:solidFill>
                  <a:schemeClr val="bg1"/>
                </a:solidFill>
                <a:latin typeface="+mn-lt"/>
              </a:rPr>
            </a:br>
            <a:r>
              <a:rPr lang="en-US" sz="2000" i="1" dirty="0">
                <a:solidFill>
                  <a:schemeClr val="bg1"/>
                </a:solidFill>
                <a:latin typeface="+mn-lt"/>
              </a:rPr>
              <a:t>Graphic Designer</a:t>
            </a:r>
            <a:br>
              <a:rPr lang="en-US" sz="2000" i="1" dirty="0">
                <a:solidFill>
                  <a:schemeClr val="bg1"/>
                </a:solidFill>
                <a:latin typeface="+mn-lt"/>
              </a:rPr>
            </a:br>
            <a:r>
              <a:rPr lang="en-US" sz="2000" i="1" dirty="0">
                <a:solidFill>
                  <a:schemeClr val="bg1"/>
                </a:solidFill>
                <a:latin typeface="+mn-lt"/>
              </a:rPr>
              <a:t>Material Production</a:t>
            </a:r>
            <a:endParaRPr lang="en-US" sz="40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659060" y="5995987"/>
            <a:ext cx="5594256" cy="1478914"/>
          </a:xfrm>
        </p:spPr>
        <p:txBody>
          <a:bodyPr>
            <a:normAutofit/>
          </a:bodyPr>
          <a:lstStyle/>
          <a:p>
            <a:pPr algn="l"/>
            <a:r>
              <a:rPr lang="en-US" sz="1400" dirty="0"/>
              <a:t>The national special educational resource and knowledge center for children and young people with visual impairment, including blindness</a:t>
            </a:r>
            <a:endParaRPr lang="da-DK" sz="1400" i="1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71800" cy="365125"/>
          </a:xfrm>
        </p:spPr>
        <p:txBody>
          <a:bodyPr/>
          <a:lstStyle/>
          <a:p>
            <a:fld id="{86FAE03E-5447-436D-9A95-9AD2795DA3AD}" type="slidenum">
              <a:rPr lang="da-DK" smtClean="0"/>
              <a:pPr/>
              <a:t>1</a:t>
            </a:fld>
            <a:endParaRPr lang="da-DK" dirty="0"/>
          </a:p>
        </p:txBody>
      </p:sp>
      <p:pic>
        <p:nvPicPr>
          <p:cNvPr id="10" name="Billede 9" descr="Synscenter Refsnæs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40" y="5592835"/>
            <a:ext cx="2576200" cy="83412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D011B46-6FC2-4F98-8018-790026903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465" y="692404"/>
            <a:ext cx="2292874" cy="1646904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65D24809-5B38-C500-C8F3-AF4D0865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84440">
            <a:off x="7394886" y="2049089"/>
            <a:ext cx="1579894" cy="1784453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2D2BA84B-DC63-81D1-D82D-6B77D1884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1939" y="2519004"/>
            <a:ext cx="1775576" cy="1750262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E47F49EF-29C1-A693-291F-398FA0A01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36473">
            <a:off x="4634470" y="1578927"/>
            <a:ext cx="1775576" cy="1958408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A386615E-1FDD-AB33-06EE-BBDA00291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3577">
            <a:off x="8899064" y="3026503"/>
            <a:ext cx="1418716" cy="1492853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E8456885-42E0-0521-2E70-29CF067A7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r="-3163" b="78422"/>
          <a:stretch/>
        </p:blipFill>
        <p:spPr>
          <a:xfrm>
            <a:off x="6468039" y="5669330"/>
            <a:ext cx="2910467" cy="1188670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9C88CB2E-5681-B051-2FE6-C326475B8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1930" l="9962" r="89847">
                        <a14:foregroundMark x1="46743" y1="90702" x2="46743" y2="90702"/>
                        <a14:foregroundMark x1="45211" y1="91228" x2="45211" y2="91228"/>
                        <a14:foregroundMark x1="45019" y1="91053" x2="45019" y2="91053"/>
                        <a14:foregroundMark x1="45402" y1="90702" x2="45402" y2="90702"/>
                        <a14:foregroundMark x1="45019" y1="90526" x2="45019" y2="90526"/>
                        <a14:foregroundMark x1="45402" y1="91228" x2="45402" y2="91228"/>
                        <a14:foregroundMark x1="45019" y1="91228" x2="45019" y2="91228"/>
                        <a14:foregroundMark x1="45594" y1="91053" x2="45594" y2="91053"/>
                        <a14:foregroundMark x1="45402" y1="91053" x2="45402" y2="91053"/>
                        <a14:foregroundMark x1="45211" y1="91053" x2="45211" y2="91053"/>
                        <a14:foregroundMark x1="45211" y1="91930" x2="45211" y2="91930"/>
                        <a14:foregroundMark x1="44444" y1="91579" x2="44444" y2="91579"/>
                        <a14:backgroundMark x1="45211" y1="90702" x2="45211" y2="90702"/>
                        <a14:backgroundMark x1="43295" y1="95088" x2="43295" y2="95088"/>
                        <a14:backgroundMark x1="43103" y1="94561" x2="43103" y2="94561"/>
                        <a14:backgroundMark x1="44061" y1="92105" x2="44061" y2="92105"/>
                        <a14:backgroundMark x1="44828" y1="92281" x2="44828" y2="92281"/>
                        <a14:backgroundMark x1="45019" y1="92281" x2="45019" y2="92281"/>
                        <a14:backgroundMark x1="44636" y1="91930" x2="44636" y2="91930"/>
                        <a14:backgroundMark x1="44636" y1="91930" x2="44636" y2="91930"/>
                        <a14:backgroundMark x1="45019" y1="91404" x2="45019" y2="91404"/>
                        <a14:backgroundMark x1="44636" y1="91228" x2="44636" y2="91228"/>
                        <a14:backgroundMark x1="44061" y1="92281" x2="44061" y2="92281"/>
                        <a14:backgroundMark x1="45402" y1="92456" x2="45402" y2="92456"/>
                        <a14:backgroundMark x1="45402" y1="92281" x2="45402" y2="92281"/>
                        <a14:backgroundMark x1="45019" y1="91930" x2="45019" y2="91930"/>
                        <a14:backgroundMark x1="44444" y1="91754" x2="44444" y2="91754"/>
                        <a14:backgroundMark x1="44253" y1="91754" x2="44253" y2="91754"/>
                        <a14:backgroundMark x1="45211" y1="92456" x2="45211" y2="924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4539" y="3154734"/>
            <a:ext cx="1392209" cy="152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70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 descr="Billede af Bambu Lab X1 Carbon with AMS (3D-printer)&#10;&#10;Der sidder tre spoler med filament (plastiktråd på toppen) i forskellige farver. Der er et display øverst på forsiden af printeren og en låge indtil pladen der printes på."/>
          <p:cNvSpPr>
            <a:spLocks noGrp="1"/>
          </p:cNvSpPr>
          <p:nvPr>
            <p:ph idx="1"/>
          </p:nvPr>
        </p:nvSpPr>
        <p:spPr>
          <a:xfrm>
            <a:off x="603126" y="1508462"/>
            <a:ext cx="6466268" cy="45014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i="1" dirty="0"/>
              <a:t>3D production at </a:t>
            </a:r>
            <a:r>
              <a:rPr lang="en-GB" b="1" i="1" dirty="0" err="1"/>
              <a:t>Synscenter</a:t>
            </a:r>
            <a:r>
              <a:rPr lang="en-GB" b="1" i="1" dirty="0"/>
              <a:t> </a:t>
            </a:r>
            <a:r>
              <a:rPr lang="en-GB" b="1" i="1" dirty="0" err="1"/>
              <a:t>Refsnæs</a:t>
            </a:r>
            <a:endParaRPr lang="en-GB" b="1" i="1" dirty="0"/>
          </a:p>
          <a:p>
            <a:pPr marL="0" indent="0">
              <a:buNone/>
            </a:pPr>
            <a:r>
              <a:rPr lang="en-GB" sz="2000" i="1" dirty="0"/>
              <a:t>Material Production</a:t>
            </a:r>
          </a:p>
          <a:p>
            <a:pPr>
              <a:buFontTx/>
              <a:buChar char="-"/>
            </a:pPr>
            <a:endParaRPr lang="en-GB" sz="2000" dirty="0"/>
          </a:p>
          <a:p>
            <a:pPr marL="457200" lvl="1" indent="0">
              <a:buNone/>
            </a:pPr>
            <a:endParaRPr lang="en-GB" sz="2000" dirty="0"/>
          </a:p>
          <a:p>
            <a:pPr marL="457200" lvl="1" indent="0">
              <a:lnSpc>
                <a:spcPts val="2400"/>
              </a:lnSpc>
              <a:buNone/>
            </a:pPr>
            <a:endParaRPr lang="en-GB" sz="2000" i="1" dirty="0"/>
          </a:p>
          <a:p>
            <a:pPr marL="342900" lvl="1" indent="-342900">
              <a:lnSpc>
                <a:spcPts val="2400"/>
              </a:lnSpc>
            </a:pPr>
            <a:r>
              <a:rPr lang="en-GB" sz="2200" i="1" dirty="0"/>
              <a:t>We have two 3D Multicolour 3D Printers – </a:t>
            </a:r>
            <a:br>
              <a:rPr lang="en-GB" sz="2200" i="1" dirty="0"/>
            </a:br>
            <a:r>
              <a:rPr lang="en-GB" sz="2200" i="1" dirty="0"/>
              <a:t>Bambu Lab X1 Carbon with AMS</a:t>
            </a:r>
          </a:p>
          <a:p>
            <a:pPr marL="800100" lvl="2" indent="-342900">
              <a:lnSpc>
                <a:spcPts val="2400"/>
              </a:lnSpc>
            </a:pPr>
            <a:r>
              <a:rPr lang="en-GB" sz="1800" i="1" dirty="0"/>
              <a:t>The AMS makes it possible to print with 4 different </a:t>
            </a:r>
            <a:br>
              <a:rPr lang="en-GB" sz="1800" i="1" dirty="0"/>
            </a:br>
            <a:r>
              <a:rPr lang="en-GB" sz="1800" i="1" dirty="0"/>
              <a:t>colours at a 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i="1" dirty="0"/>
              <a:t>For drawing – 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i="1" dirty="0"/>
              <a:t>For slicing - Bambu Studio</a:t>
            </a:r>
          </a:p>
          <a:p>
            <a:pPr marL="457200" lvl="1" indent="0">
              <a:buNone/>
            </a:pPr>
            <a:br>
              <a:rPr lang="en-GB" sz="1200" i="1" dirty="0"/>
            </a:br>
            <a:endParaRPr lang="en-GB" sz="1200" i="1" dirty="0"/>
          </a:p>
          <a:p>
            <a:pPr lvl="2"/>
            <a:endParaRPr lang="da-DK" sz="1200" i="1" dirty="0"/>
          </a:p>
          <a:p>
            <a:pPr lvl="1"/>
            <a:endParaRPr lang="da-DK" sz="1600" i="1" dirty="0"/>
          </a:p>
        </p:txBody>
      </p:sp>
      <p:sp>
        <p:nvSpPr>
          <p:cNvPr id="6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da-DK" dirty="0">
                <a:solidFill>
                  <a:prstClr val="black">
                    <a:tint val="75000"/>
                  </a:prstClr>
                </a:solidFill>
              </a:rPr>
              <a:t>5</a:t>
            </a:r>
          </a:p>
        </p:txBody>
      </p:sp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840258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40" y="5592835"/>
            <a:ext cx="2576200" cy="834120"/>
          </a:xfrm>
          <a:prstGeom prst="rect">
            <a:avLst/>
          </a:prstGeom>
        </p:spPr>
      </p:pic>
      <p:pic>
        <p:nvPicPr>
          <p:cNvPr id="11" name="Billed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r="-3163" b="20104"/>
          <a:stretch/>
        </p:blipFill>
        <p:spPr>
          <a:xfrm>
            <a:off x="7600052" y="1363750"/>
            <a:ext cx="914519" cy="1383021"/>
          </a:xfrm>
          <a:prstGeom prst="rect">
            <a:avLst/>
          </a:prstGeom>
        </p:spPr>
      </p:pic>
      <p:sp>
        <p:nvSpPr>
          <p:cNvPr id="12" name="Rektangel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746771"/>
            <a:ext cx="12192000" cy="66622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Billede af 3D-printer">
            <a:extLst>
              <a:ext uri="{FF2B5EF4-FFF2-40B4-BE49-F238E27FC236}">
                <a16:creationId xmlns:a16="http://schemas.microsoft.com/office/drawing/2014/main" id="{A3A7CC5D-358E-4D75-34D2-3296196FBC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623" y="1155238"/>
            <a:ext cx="2576201" cy="36232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47EF43A-8869-70FA-D37E-DDDC5B762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r="-3163" b="78422"/>
          <a:stretch/>
        </p:blipFill>
        <p:spPr>
          <a:xfrm>
            <a:off x="6468039" y="5669330"/>
            <a:ext cx="2910467" cy="118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8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509514" y="1262769"/>
            <a:ext cx="6953169" cy="53543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b="1" i="1" dirty="0"/>
              <a:t>Vokal </a:t>
            </a:r>
            <a:r>
              <a:rPr lang="en-US" b="1" i="1" dirty="0"/>
              <a:t>Stairs</a:t>
            </a:r>
          </a:p>
          <a:p>
            <a:pPr marL="0" indent="0">
              <a:buNone/>
            </a:pPr>
            <a:r>
              <a:rPr lang="en-US" sz="2000" b="1" i="1" dirty="0">
                <a:latin typeface="+mj-lt"/>
              </a:rPr>
              <a:t>Wish</a:t>
            </a:r>
            <a:r>
              <a:rPr lang="da-DK" sz="2000" b="1" i="1" dirty="0">
                <a:latin typeface="+mj-lt"/>
              </a:rPr>
              <a:t> from a Teacher</a:t>
            </a:r>
          </a:p>
          <a:p>
            <a:pPr marL="0" indent="0">
              <a:buNone/>
            </a:pPr>
            <a:endParaRPr lang="da-DK" sz="2000" b="1" dirty="0">
              <a:latin typeface="+mj-lt"/>
            </a:endParaRPr>
          </a:p>
          <a:p>
            <a:pPr>
              <a:buFontTx/>
              <a:buChar char="-"/>
            </a:pPr>
            <a:endParaRPr lang="da-DK" sz="2000" b="1" dirty="0">
              <a:latin typeface="+mj-lt"/>
            </a:endParaRPr>
          </a:p>
          <a:p>
            <a:r>
              <a:rPr lang="en-US" sz="1800" i="1" dirty="0"/>
              <a:t>One of my first 3D projects</a:t>
            </a:r>
          </a:p>
          <a:p>
            <a:r>
              <a:rPr lang="en-US" sz="1800" i="1" dirty="0"/>
              <a:t>What</a:t>
            </a:r>
            <a:r>
              <a:rPr lang="da-DK" sz="1800" i="1" dirty="0"/>
              <a:t> </a:t>
            </a:r>
            <a:r>
              <a:rPr lang="en-US" sz="1800" i="1" dirty="0"/>
              <a:t>does</a:t>
            </a:r>
            <a:r>
              <a:rPr lang="da-DK" sz="1800" i="1" dirty="0"/>
              <a:t> the letter sound like and </a:t>
            </a:r>
            <a:r>
              <a:rPr lang="en-US" sz="1800" i="1" dirty="0"/>
              <a:t>what</a:t>
            </a:r>
            <a:r>
              <a:rPr lang="da-DK" sz="1800" i="1" dirty="0"/>
              <a:t> letter to </a:t>
            </a:r>
            <a:r>
              <a:rPr lang="en-US" sz="1800" i="1" dirty="0"/>
              <a:t>write</a:t>
            </a:r>
          </a:p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r>
              <a:rPr lang="en-US" sz="1800" b="1" i="1" dirty="0"/>
              <a:t>Examples</a:t>
            </a:r>
            <a:r>
              <a:rPr lang="da-DK" sz="1800" b="1" i="1" dirty="0"/>
              <a:t>:</a:t>
            </a:r>
          </a:p>
          <a:p>
            <a:r>
              <a:rPr lang="en-US" sz="1800" i="1" dirty="0"/>
              <a:t>The Danish word for horse =  </a:t>
            </a:r>
            <a:r>
              <a:rPr lang="da-DK" sz="1800" b="1" i="1" dirty="0"/>
              <a:t>hest</a:t>
            </a:r>
            <a:r>
              <a:rPr lang="en-US" sz="1800" i="1" dirty="0"/>
              <a:t> - </a:t>
            </a:r>
            <a:r>
              <a:rPr lang="en-US" sz="1800" b="1" i="1" dirty="0"/>
              <a:t>e</a:t>
            </a:r>
            <a:r>
              <a:rPr lang="en-US" sz="1800" i="1" dirty="0"/>
              <a:t> sounds like an </a:t>
            </a:r>
            <a:r>
              <a:rPr lang="en-US" sz="1800" b="1" i="1" dirty="0"/>
              <a:t>æ.</a:t>
            </a:r>
          </a:p>
          <a:p>
            <a:r>
              <a:rPr lang="en-US" sz="1800" i="1" dirty="0"/>
              <a:t>The Danish Word for happiness = </a:t>
            </a:r>
            <a:r>
              <a:rPr lang="da-DK" sz="1800" b="1" i="1" dirty="0"/>
              <a:t>lykke</a:t>
            </a:r>
            <a:r>
              <a:rPr lang="en-US" sz="1800" b="1" i="1" dirty="0"/>
              <a:t> - y </a:t>
            </a:r>
            <a:r>
              <a:rPr lang="en-US" sz="1800" i="1" dirty="0"/>
              <a:t>sounds like an </a:t>
            </a:r>
            <a:r>
              <a:rPr lang="en-US" sz="1800" b="1" i="1" dirty="0"/>
              <a:t>ø.</a:t>
            </a:r>
          </a:p>
          <a:p>
            <a:pPr marL="0" indent="0">
              <a:buNone/>
            </a:pPr>
            <a:br>
              <a:rPr lang="en-US" sz="1800" i="1" dirty="0"/>
            </a:br>
            <a:r>
              <a:rPr lang="en-US" sz="1800" i="1" dirty="0"/>
              <a:t>Find the letter you think it is, go up the stairs and you</a:t>
            </a:r>
            <a:br>
              <a:rPr lang="en-US" sz="1800" i="1" dirty="0"/>
            </a:br>
            <a:r>
              <a:rPr lang="en-US" sz="1800" i="1" dirty="0"/>
              <a:t>will find the right letter write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1600" i="1" dirty="0"/>
              <a:t>My own design</a:t>
            </a:r>
          </a:p>
          <a:p>
            <a:pPr marL="0" indent="0">
              <a:buNone/>
            </a:pPr>
            <a:endParaRPr lang="da-DK" sz="1600" b="1" i="1" dirty="0"/>
          </a:p>
        </p:txBody>
      </p:sp>
      <p:sp>
        <p:nvSpPr>
          <p:cNvPr id="6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da-DK" dirty="0">
                <a:solidFill>
                  <a:prstClr val="black">
                    <a:tint val="75000"/>
                  </a:prstClr>
                </a:solidFill>
              </a:rPr>
              <a:t>5</a:t>
            </a:r>
          </a:p>
        </p:txBody>
      </p:sp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840258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40" y="5592835"/>
            <a:ext cx="2576200" cy="834120"/>
          </a:xfrm>
          <a:prstGeom prst="rect">
            <a:avLst/>
          </a:prstGeom>
        </p:spPr>
      </p:pic>
      <p:sp>
        <p:nvSpPr>
          <p:cNvPr id="12" name="Rektangel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520527"/>
            <a:ext cx="12192000" cy="66622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r="-3163" b="20104"/>
          <a:stretch/>
        </p:blipFill>
        <p:spPr>
          <a:xfrm>
            <a:off x="7718323" y="1151933"/>
            <a:ext cx="809067" cy="122354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3C42B821-D057-52F0-2C56-D5C1F47B7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778" y="1367810"/>
            <a:ext cx="2362530" cy="23720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505D4B4-E74D-1855-0EFF-8A9859CD4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r="-3163" b="78422"/>
          <a:stretch/>
        </p:blipFill>
        <p:spPr>
          <a:xfrm>
            <a:off x="6468039" y="5669330"/>
            <a:ext cx="2910467" cy="118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0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509514" y="1262768"/>
            <a:ext cx="6550047" cy="55299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1" dirty="0"/>
              <a:t>10-sided dice</a:t>
            </a:r>
          </a:p>
          <a:p>
            <a:pPr marL="0" indent="0">
              <a:buNone/>
            </a:pPr>
            <a:r>
              <a:rPr lang="da-DK" sz="2000" b="1" i="1" dirty="0">
                <a:latin typeface="+mj-lt"/>
              </a:rPr>
              <a:t>A </a:t>
            </a:r>
            <a:r>
              <a:rPr lang="en-US" sz="2000" b="1" i="1" dirty="0">
                <a:latin typeface="+mj-lt"/>
              </a:rPr>
              <a:t>wish</a:t>
            </a:r>
            <a:r>
              <a:rPr lang="da-DK" sz="2000" b="1" i="1" dirty="0">
                <a:latin typeface="+mj-lt"/>
              </a:rPr>
              <a:t> from a student</a:t>
            </a:r>
          </a:p>
          <a:p>
            <a:pPr marL="0" indent="0">
              <a:buNone/>
            </a:pPr>
            <a:endParaRPr lang="da-DK" sz="2000" b="1" i="1" dirty="0">
              <a:latin typeface="+mj-lt"/>
            </a:endParaRPr>
          </a:p>
          <a:p>
            <a:pPr marL="0" indent="0">
              <a:buNone/>
            </a:pPr>
            <a:endParaRPr lang="da-DK" sz="2000" b="1" dirty="0">
              <a:latin typeface="+mj-lt"/>
            </a:endParaRPr>
          </a:p>
          <a:p>
            <a:r>
              <a:rPr lang="en-US" sz="2000" b="1" i="1" dirty="0"/>
              <a:t>Originally produced for a board game</a:t>
            </a:r>
            <a:br>
              <a:rPr lang="en-US" sz="2000" b="1" i="1" dirty="0"/>
            </a:br>
            <a:endParaRPr lang="en-US" sz="2000" b="1" i="1" dirty="0"/>
          </a:p>
          <a:p>
            <a:r>
              <a:rPr lang="en-US" sz="2000" b="1" i="1" dirty="0"/>
              <a:t>Tested by my college with blindness</a:t>
            </a:r>
          </a:p>
          <a:p>
            <a:pPr lvl="1"/>
            <a:r>
              <a:rPr lang="en-US" sz="1600" i="1" dirty="0"/>
              <a:t>Several test models</a:t>
            </a:r>
          </a:p>
          <a:p>
            <a:pPr lvl="2"/>
            <a:r>
              <a:rPr lang="en-US" sz="1600" i="1" dirty="0"/>
              <a:t>Countable dots</a:t>
            </a:r>
          </a:p>
          <a:p>
            <a:pPr lvl="2"/>
            <a:r>
              <a:rPr lang="en-US" sz="1600" i="1" dirty="0"/>
              <a:t>8 dot</a:t>
            </a:r>
          </a:p>
          <a:p>
            <a:pPr lvl="2"/>
            <a:r>
              <a:rPr lang="en-US" sz="1600" i="1" dirty="0"/>
              <a:t>6 dot</a:t>
            </a:r>
          </a:p>
          <a:p>
            <a:pPr lvl="2"/>
            <a:r>
              <a:rPr lang="en-US" sz="1600" i="1" dirty="0"/>
              <a:t>To light – added more filling</a:t>
            </a:r>
          </a:p>
          <a:p>
            <a:pPr marL="457200" lvl="1" indent="0">
              <a:buNone/>
            </a:pPr>
            <a:endParaRPr lang="en-US" sz="1800" i="1" dirty="0"/>
          </a:p>
          <a:p>
            <a:pPr marL="285750" lvl="1" indent="-285750">
              <a:spcBef>
                <a:spcPts val="0"/>
              </a:spcBef>
            </a:pPr>
            <a:r>
              <a:rPr lang="en-US" sz="1800" b="1" i="1" dirty="0"/>
              <a:t>Math games – Add, multiply or subtract</a:t>
            </a:r>
          </a:p>
          <a:p>
            <a:pPr marL="742950" lvl="2" indent="-285750">
              <a:lnSpc>
                <a:spcPts val="2100"/>
              </a:lnSpc>
              <a:spcBef>
                <a:spcPts val="0"/>
              </a:spcBef>
            </a:pPr>
            <a:r>
              <a:rPr lang="en-US" sz="1600" i="1" dirty="0"/>
              <a:t>A visual consultant Lone Ibsen at </a:t>
            </a:r>
            <a:r>
              <a:rPr lang="en-US" sz="1600" i="1" dirty="0" err="1"/>
              <a:t>Refsnæs</a:t>
            </a:r>
            <a:r>
              <a:rPr lang="en-US" sz="1600" i="1" dirty="0"/>
              <a:t>, recommended the dice </a:t>
            </a:r>
            <a:br>
              <a:rPr lang="en-US" sz="1600" i="1" dirty="0"/>
            </a:br>
            <a:r>
              <a:rPr lang="en-US" sz="1600" i="1" dirty="0"/>
              <a:t>for math games and now we print them all the time.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sz="1800" i="1" dirty="0"/>
          </a:p>
          <a:p>
            <a:pPr marL="285750" lvl="1" indent="-285750">
              <a:spcBef>
                <a:spcPts val="0"/>
              </a:spcBef>
            </a:pPr>
            <a:r>
              <a:rPr lang="en-US" sz="1800" b="1" i="1" dirty="0"/>
              <a:t>Color</a:t>
            </a:r>
          </a:p>
          <a:p>
            <a:pPr marL="742950" lvl="2" indent="-285750">
              <a:lnSpc>
                <a:spcPts val="2100"/>
              </a:lnSpc>
              <a:spcBef>
                <a:spcPts val="0"/>
              </a:spcBef>
            </a:pPr>
            <a:r>
              <a:rPr lang="en-US" sz="1600" i="1" dirty="0"/>
              <a:t>black/white</a:t>
            </a:r>
          </a:p>
          <a:p>
            <a:pPr marL="742950" lvl="2" indent="-285750">
              <a:lnSpc>
                <a:spcPts val="2100"/>
              </a:lnSpc>
              <a:spcBef>
                <a:spcPts val="0"/>
              </a:spcBef>
            </a:pPr>
            <a:r>
              <a:rPr lang="en-US" sz="1600" i="1" dirty="0"/>
              <a:t>yellow/black</a:t>
            </a:r>
          </a:p>
          <a:p>
            <a:pPr marL="457200" lvl="2" indent="0">
              <a:lnSpc>
                <a:spcPts val="2100"/>
              </a:lnSpc>
              <a:spcBef>
                <a:spcPts val="0"/>
              </a:spcBef>
              <a:buNone/>
            </a:pPr>
            <a:endParaRPr lang="en-US" sz="1600" i="1" dirty="0"/>
          </a:p>
          <a:p>
            <a:pPr marL="457200" lvl="2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US" sz="1600" i="1" dirty="0"/>
              <a:t>My own design</a:t>
            </a:r>
          </a:p>
          <a:p>
            <a:pPr marL="457200" lvl="2" indent="0">
              <a:lnSpc>
                <a:spcPts val="2100"/>
              </a:lnSpc>
              <a:spcBef>
                <a:spcPts val="0"/>
              </a:spcBef>
              <a:buNone/>
            </a:pPr>
            <a:endParaRPr lang="da-DK" sz="1600" b="1" i="1" dirty="0"/>
          </a:p>
        </p:txBody>
      </p:sp>
      <p:sp>
        <p:nvSpPr>
          <p:cNvPr id="6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da-DK" dirty="0">
                <a:solidFill>
                  <a:prstClr val="black">
                    <a:tint val="75000"/>
                  </a:prstClr>
                </a:solidFill>
              </a:rPr>
              <a:t>5</a:t>
            </a:r>
          </a:p>
        </p:txBody>
      </p:sp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840258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40" y="5592835"/>
            <a:ext cx="2576200" cy="834120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0" y="2267368"/>
            <a:ext cx="12192000" cy="66622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t="1" r="-3163" b="35859"/>
          <a:stretch/>
        </p:blipFill>
        <p:spPr>
          <a:xfrm>
            <a:off x="7164541" y="1062681"/>
            <a:ext cx="809067" cy="98226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505D4B4-E74D-1855-0EFF-8A9859CD4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r="-3163" b="78422"/>
          <a:stretch/>
        </p:blipFill>
        <p:spPr>
          <a:xfrm>
            <a:off x="6586146" y="5669330"/>
            <a:ext cx="2743200" cy="118867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785A3B8-A23B-ADEB-FD91-70B1C5082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4958" y="1816948"/>
            <a:ext cx="3230421" cy="21082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1565D094-8FBB-AC1D-5997-9E287F278189}"/>
              </a:ext>
            </a:extLst>
          </p:cNvPr>
          <p:cNvSpPr txBox="1"/>
          <p:nvPr/>
        </p:nvSpPr>
        <p:spPr>
          <a:xfrm rot="488575">
            <a:off x="5675180" y="3715484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10 + 5 = 15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0A5CDB6-C063-F2A7-88A3-97B78CFE4034}"/>
              </a:ext>
            </a:extLst>
          </p:cNvPr>
          <p:cNvSpPr txBox="1"/>
          <p:nvPr/>
        </p:nvSpPr>
        <p:spPr>
          <a:xfrm rot="21101160">
            <a:off x="6088585" y="264348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8 x 3 = 24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418875B-85E8-5C43-AD44-92C9F5A200C7}"/>
              </a:ext>
            </a:extLst>
          </p:cNvPr>
          <p:cNvSpPr txBox="1"/>
          <p:nvPr/>
        </p:nvSpPr>
        <p:spPr>
          <a:xfrm rot="20605144">
            <a:off x="7210665" y="4408480"/>
            <a:ext cx="1372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5 - 2 = 3</a:t>
            </a:r>
          </a:p>
        </p:txBody>
      </p:sp>
    </p:spTree>
    <p:extLst>
      <p:ext uri="{BB962C8B-B14F-4D97-AF65-F5344CB8AC3E}">
        <p14:creationId xmlns:p14="http://schemas.microsoft.com/office/powerpoint/2010/main" val="3396073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509514" y="1262769"/>
            <a:ext cx="6550047" cy="5392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Music project</a:t>
            </a:r>
          </a:p>
          <a:p>
            <a:pPr marL="0" indent="0">
              <a:buNone/>
            </a:pPr>
            <a:r>
              <a:rPr lang="da-DK" sz="2000" b="1" i="1" dirty="0" err="1">
                <a:latin typeface="+mj-lt"/>
              </a:rPr>
              <a:t>Boomwhackers</a:t>
            </a:r>
            <a:endParaRPr lang="da-DK" sz="2000" b="1" i="1" dirty="0">
              <a:latin typeface="+mj-lt"/>
            </a:endParaRPr>
          </a:p>
          <a:p>
            <a:pPr marL="0" indent="0">
              <a:buNone/>
            </a:pPr>
            <a:endParaRPr lang="da-DK" sz="2000" b="1" dirty="0">
              <a:latin typeface="+mj-lt"/>
            </a:endParaRPr>
          </a:p>
          <a:p>
            <a:r>
              <a:rPr lang="en-US" sz="2000" i="1" dirty="0"/>
              <a:t>10 publications on teaching music for pupils with visually impairment including blindness</a:t>
            </a:r>
            <a:br>
              <a:rPr lang="en-US" sz="2000" i="1" dirty="0"/>
            </a:br>
            <a:endParaRPr lang="en-US" sz="2000" i="1" dirty="0"/>
          </a:p>
          <a:p>
            <a:r>
              <a:rPr lang="en-US" sz="2000" i="1" dirty="0"/>
              <a:t>One of them is “</a:t>
            </a:r>
            <a:r>
              <a:rPr lang="en-US" sz="2000" i="1" dirty="0" err="1"/>
              <a:t>Boomwhackers</a:t>
            </a:r>
            <a:r>
              <a:rPr lang="en-US" sz="2000" i="1" dirty="0"/>
              <a:t>”</a:t>
            </a:r>
            <a:br>
              <a:rPr lang="en-US" sz="2000" i="1" dirty="0"/>
            </a:br>
            <a:endParaRPr lang="en-US" sz="2000" i="1" dirty="0"/>
          </a:p>
          <a:p>
            <a:r>
              <a:rPr lang="en-US" sz="2000" i="1" dirty="0"/>
              <a:t>3D prints with braille and tactile</a:t>
            </a:r>
            <a:br>
              <a:rPr lang="en-US" sz="2000" i="1" dirty="0"/>
            </a:br>
            <a:r>
              <a:rPr lang="en-US" sz="2000" i="1" dirty="0"/>
              <a:t>patterns for the tubes</a:t>
            </a:r>
          </a:p>
          <a:p>
            <a:endParaRPr lang="en-US" sz="2000" i="1" dirty="0"/>
          </a:p>
          <a:p>
            <a:r>
              <a:rPr lang="en-US" sz="2000" i="1" dirty="0"/>
              <a:t>Magnetic pieces for magnetic bords</a:t>
            </a:r>
            <a:br>
              <a:rPr lang="en-US" sz="2000" i="1" dirty="0"/>
            </a:br>
            <a:r>
              <a:rPr lang="en-US" sz="2000" i="1" dirty="0"/>
              <a:t>used instead of musical notation</a:t>
            </a:r>
            <a:br>
              <a:rPr lang="en-US" sz="2000" i="1" dirty="0"/>
            </a:br>
            <a:endParaRPr lang="en-US" sz="2000" i="1" dirty="0"/>
          </a:p>
          <a:p>
            <a:pPr marL="0" indent="0">
              <a:buNone/>
            </a:pPr>
            <a:r>
              <a:rPr lang="en-US" sz="1600" i="1" dirty="0"/>
              <a:t>My own design</a:t>
            </a:r>
            <a:endParaRPr lang="en-US" sz="1400" i="1" dirty="0"/>
          </a:p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endParaRPr lang="da-DK" sz="1600" b="1" i="1" dirty="0"/>
          </a:p>
        </p:txBody>
      </p:sp>
      <p:sp>
        <p:nvSpPr>
          <p:cNvPr id="6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da-DK" dirty="0">
                <a:solidFill>
                  <a:prstClr val="black">
                    <a:tint val="75000"/>
                  </a:prstClr>
                </a:solidFill>
              </a:rPr>
              <a:t>5</a:t>
            </a:r>
          </a:p>
        </p:txBody>
      </p:sp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840258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40" y="5592835"/>
            <a:ext cx="2576200" cy="834120"/>
          </a:xfrm>
          <a:prstGeom prst="rect">
            <a:avLst/>
          </a:prstGeom>
        </p:spPr>
      </p:pic>
      <p:sp>
        <p:nvSpPr>
          <p:cNvPr id="12" name="Rektangel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267368"/>
            <a:ext cx="12192000" cy="66622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t="1" r="-3163" b="35859"/>
          <a:stretch/>
        </p:blipFill>
        <p:spPr>
          <a:xfrm>
            <a:off x="7059561" y="1159883"/>
            <a:ext cx="809067" cy="982264"/>
          </a:xfrm>
          <a:prstGeom prst="rect">
            <a:avLst/>
          </a:prstGeom>
        </p:spPr>
      </p:pic>
      <p:pic>
        <p:nvPicPr>
          <p:cNvPr id="11" name="Billede 10" descr="Picture of a full set of boomwhackers">
            <a:extLst>
              <a:ext uri="{FF2B5EF4-FFF2-40B4-BE49-F238E27FC236}">
                <a16:creationId xmlns:a16="http://schemas.microsoft.com/office/drawing/2014/main" id="{CA1B3922-F0BB-97D2-EC36-1ED5E3239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5548" y="305812"/>
            <a:ext cx="1594588" cy="342499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Billede 14" descr="Picture of musical notations marked with the colour of the matching Boomwhacker">
            <a:extLst>
              <a:ext uri="{FF2B5EF4-FFF2-40B4-BE49-F238E27FC236}">
                <a16:creationId xmlns:a16="http://schemas.microsoft.com/office/drawing/2014/main" id="{8E00CF7F-1BF5-F141-8AE4-1761E1BA2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231" y="4098255"/>
            <a:ext cx="3873777" cy="9471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lede 3" descr="Picture of the magnetic pieces and the markings to put on the boomwhackers, that fit arround the tube">
            <a:extLst>
              <a:ext uri="{FF2B5EF4-FFF2-40B4-BE49-F238E27FC236}">
                <a16:creationId xmlns:a16="http://schemas.microsoft.com/office/drawing/2014/main" id="{540076AB-8EA7-FBFE-F8C4-9403E76EF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780" y="1308375"/>
            <a:ext cx="1783467" cy="24410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Billede 16" descr="Picture of the publication abourt teaching music with boomwhackers">
            <a:extLst>
              <a:ext uri="{FF2B5EF4-FFF2-40B4-BE49-F238E27FC236}">
                <a16:creationId xmlns:a16="http://schemas.microsoft.com/office/drawing/2014/main" id="{ECFDD6AB-7E21-9598-8413-AB0E2568F4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03012">
            <a:off x="5531239" y="3063422"/>
            <a:ext cx="2137157" cy="30167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05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509514" y="1262769"/>
            <a:ext cx="6550047" cy="53920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1" dirty="0"/>
              <a:t>Magnetic alphabetic braille bricks</a:t>
            </a:r>
          </a:p>
          <a:p>
            <a:pPr marL="0" indent="0">
              <a:buNone/>
            </a:pPr>
            <a:r>
              <a:rPr lang="da-DK" sz="2000" b="1" i="1" dirty="0">
                <a:latin typeface="+mj-lt"/>
              </a:rPr>
              <a:t>for </a:t>
            </a:r>
            <a:r>
              <a:rPr lang="en-US" sz="2000" b="1" i="1" dirty="0">
                <a:latin typeface="+mj-lt"/>
              </a:rPr>
              <a:t>teaching</a:t>
            </a:r>
            <a:r>
              <a:rPr lang="da-DK" sz="2000" b="1" i="1" dirty="0">
                <a:latin typeface="+mj-lt"/>
              </a:rPr>
              <a:t> braille </a:t>
            </a:r>
          </a:p>
          <a:p>
            <a:pPr marL="0" indent="0">
              <a:buNone/>
            </a:pPr>
            <a:endParaRPr lang="da-DK" sz="2000" b="1" i="1" dirty="0">
              <a:latin typeface="+mj-lt"/>
            </a:endParaRPr>
          </a:p>
          <a:p>
            <a:pPr marL="0" indent="0">
              <a:buNone/>
            </a:pPr>
            <a:endParaRPr lang="da-DK" sz="2000" b="1" dirty="0">
              <a:latin typeface="+mj-lt"/>
            </a:endParaRPr>
          </a:p>
          <a:p>
            <a:pPr marL="0" indent="0">
              <a:lnSpc>
                <a:spcPts val="2200"/>
              </a:lnSpc>
              <a:buNone/>
            </a:pPr>
            <a:r>
              <a:rPr lang="en-US" sz="2000" b="1" i="1" dirty="0"/>
              <a:t>The magnetic bricks are a part of an Inclusion project paid by </a:t>
            </a:r>
            <a:br>
              <a:rPr lang="en-US" sz="2000" b="1" i="1" dirty="0"/>
            </a:br>
            <a:r>
              <a:rPr lang="en-US" sz="2000" b="1" i="1" dirty="0"/>
              <a:t>the Ministry of Education</a:t>
            </a:r>
          </a:p>
          <a:p>
            <a:pPr lvl="1">
              <a:lnSpc>
                <a:spcPts val="1600"/>
              </a:lnSpc>
            </a:pPr>
            <a:r>
              <a:rPr lang="en-US" sz="1800" i="1" dirty="0"/>
              <a:t>Purpose to make inclusive braille teaching material in Danish</a:t>
            </a:r>
            <a:br>
              <a:rPr lang="en-US" sz="1800" i="1" dirty="0"/>
            </a:br>
            <a:r>
              <a:rPr lang="en-US" sz="1800" i="1" dirty="0"/>
              <a:t>for pupils in the 0.-3. grade.</a:t>
            </a:r>
          </a:p>
          <a:p>
            <a:pPr marL="457200" lvl="1" indent="0">
              <a:lnSpc>
                <a:spcPts val="1600"/>
              </a:lnSpc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2000" b="1" i="1" dirty="0"/>
              <a:t>Corporation between:</a:t>
            </a:r>
          </a:p>
          <a:p>
            <a:pPr lvl="1"/>
            <a:r>
              <a:rPr lang="en-US" sz="1800" i="1" dirty="0"/>
              <a:t>Synscenter Refsnæs: Working group</a:t>
            </a:r>
          </a:p>
          <a:p>
            <a:pPr lvl="1"/>
            <a:r>
              <a:rPr lang="en-US" sz="1800" i="1" dirty="0"/>
              <a:t>Sensus (accessibility experts) is robe holder for the project</a:t>
            </a:r>
          </a:p>
          <a:p>
            <a:pPr lvl="1"/>
            <a:r>
              <a:rPr lang="en-US" sz="1800" i="1" dirty="0"/>
              <a:t>The Vocational College - quality assurance</a:t>
            </a:r>
          </a:p>
          <a:p>
            <a:pPr lvl="1"/>
            <a:r>
              <a:rPr lang="en-US" sz="1800" i="1" dirty="0"/>
              <a:t>Test groups of students and teachers</a:t>
            </a:r>
          </a:p>
          <a:p>
            <a:pPr lvl="1"/>
            <a:endParaRPr lang="en-US" sz="1800" i="1" dirty="0"/>
          </a:p>
          <a:p>
            <a:pPr marL="0" lvl="1" indent="0">
              <a:buNone/>
            </a:pPr>
            <a:r>
              <a:rPr lang="en-US" sz="2100" b="1" i="1" dirty="0"/>
              <a:t>Inspiration:</a:t>
            </a:r>
          </a:p>
          <a:p>
            <a:pPr marL="0" lvl="1" indent="0">
              <a:buNone/>
            </a:pPr>
            <a:br>
              <a:rPr lang="en-US" sz="1600" i="1" dirty="0"/>
            </a:br>
            <a:r>
              <a:rPr lang="en-US" sz="1600" i="1" dirty="0"/>
              <a:t>Inspired by the magnetic alphabetic bricks for sighted children</a:t>
            </a:r>
          </a:p>
          <a:p>
            <a:pPr marL="285750" lvl="1" indent="-285750"/>
            <a:r>
              <a:rPr lang="en-US" sz="1600" i="1" dirty="0"/>
              <a:t>Can be used on Magnetic bord og put on the fridge at home</a:t>
            </a:r>
          </a:p>
          <a:p>
            <a:pPr marL="285750" lvl="1" indent="-285750"/>
            <a:r>
              <a:rPr lang="en-US" sz="1600" i="1" dirty="0"/>
              <a:t>You can play games with the </a:t>
            </a:r>
            <a:r>
              <a:rPr lang="en-US" sz="1600" i="1" dirty="0" err="1"/>
              <a:t>brics</a:t>
            </a:r>
            <a:r>
              <a:rPr lang="en-US" sz="1600" i="1" dirty="0"/>
              <a:t> such as fish (</a:t>
            </a:r>
            <a:r>
              <a:rPr lang="en-US" sz="1600" i="1" dirty="0" err="1"/>
              <a:t>cardgame</a:t>
            </a:r>
            <a:r>
              <a:rPr lang="en-US" sz="1600" i="1" dirty="0"/>
              <a:t>)</a:t>
            </a:r>
            <a:endParaRPr lang="en-US" sz="1000" i="1" dirty="0"/>
          </a:p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endParaRPr lang="da-DK" sz="1600" b="1" i="1" dirty="0"/>
          </a:p>
        </p:txBody>
      </p:sp>
      <p:sp>
        <p:nvSpPr>
          <p:cNvPr id="6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da-DK" dirty="0">
                <a:solidFill>
                  <a:prstClr val="black">
                    <a:tint val="75000"/>
                  </a:prstClr>
                </a:solidFill>
              </a:rPr>
              <a:t>5</a:t>
            </a:r>
          </a:p>
        </p:txBody>
      </p:sp>
      <p:sp>
        <p:nvSpPr>
          <p:cNvPr id="9" name="Rektangel 8"/>
          <p:cNvSpPr/>
          <p:nvPr/>
        </p:nvSpPr>
        <p:spPr>
          <a:xfrm>
            <a:off x="0" y="1"/>
            <a:ext cx="12192000" cy="840258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40" y="5592835"/>
            <a:ext cx="2576200" cy="834120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-9830" y="2267049"/>
            <a:ext cx="12192000" cy="66622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t="1" r="-3163" b="35859"/>
          <a:stretch/>
        </p:blipFill>
        <p:spPr>
          <a:xfrm>
            <a:off x="6794550" y="1108962"/>
            <a:ext cx="809067" cy="982264"/>
          </a:xfrm>
          <a:prstGeom prst="rect">
            <a:avLst/>
          </a:prstGeom>
        </p:spPr>
      </p:pic>
      <p:pic>
        <p:nvPicPr>
          <p:cNvPr id="3" name="Billede 2" descr="Picture of magnetic alfabet braille bricks placed on three magnetic bords">
            <a:extLst>
              <a:ext uri="{FF2B5EF4-FFF2-40B4-BE49-F238E27FC236}">
                <a16:creationId xmlns:a16="http://schemas.microsoft.com/office/drawing/2014/main" id="{A7CF3A68-8918-7336-90CD-EEF089669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8788" y="1507214"/>
            <a:ext cx="2916744" cy="22507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2C5F3E8-0B57-468E-658E-318DFBFC1956}"/>
              </a:ext>
            </a:extLst>
          </p:cNvPr>
          <p:cNvSpPr txBox="1"/>
          <p:nvPr/>
        </p:nvSpPr>
        <p:spPr>
          <a:xfrm>
            <a:off x="7878788" y="3874365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My own design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82693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509514" y="1262769"/>
            <a:ext cx="6979857" cy="53920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i="1" dirty="0"/>
              <a:t>Magnetic alphabetic braille bricks</a:t>
            </a:r>
          </a:p>
          <a:p>
            <a:pPr marL="0" indent="0">
              <a:buNone/>
            </a:pPr>
            <a:r>
              <a:rPr lang="da-DK" sz="2000" b="1" i="1" dirty="0">
                <a:latin typeface="+mj-lt"/>
              </a:rPr>
              <a:t>for </a:t>
            </a:r>
            <a:r>
              <a:rPr lang="en-US" sz="2000" b="1" i="1" dirty="0">
                <a:latin typeface="+mj-lt"/>
              </a:rPr>
              <a:t>teaching</a:t>
            </a:r>
            <a:r>
              <a:rPr lang="da-DK" sz="2000" b="1" i="1" dirty="0">
                <a:latin typeface="+mj-lt"/>
              </a:rPr>
              <a:t> braille</a:t>
            </a:r>
          </a:p>
          <a:p>
            <a:pPr marL="0" indent="0">
              <a:buNone/>
            </a:pPr>
            <a:endParaRPr lang="da-DK" sz="2000" b="1" dirty="0">
              <a:latin typeface="+mj-lt"/>
            </a:endParaRPr>
          </a:p>
          <a:p>
            <a:pPr marL="0" indent="0">
              <a:buNone/>
            </a:pPr>
            <a:endParaRPr lang="da-DK" sz="2000" b="1" dirty="0">
              <a:latin typeface="+mj-lt"/>
            </a:endParaRPr>
          </a:p>
          <a:p>
            <a:endParaRPr lang="en-US" sz="2000" i="1" dirty="0"/>
          </a:p>
          <a:p>
            <a:pPr marL="0" indent="0">
              <a:buNone/>
            </a:pPr>
            <a:r>
              <a:rPr lang="en-US" sz="2600" b="1" i="1" dirty="0"/>
              <a:t>Overview of the bricks</a:t>
            </a:r>
          </a:p>
          <a:p>
            <a:r>
              <a:rPr lang="en-US" sz="2000" i="1" dirty="0"/>
              <a:t>They are in </a:t>
            </a:r>
            <a:r>
              <a:rPr lang="en-US" sz="2000" b="1" i="1" dirty="0"/>
              <a:t>6 dot </a:t>
            </a:r>
            <a:r>
              <a:rPr lang="en-US" sz="2000" i="1" dirty="0"/>
              <a:t>and with </a:t>
            </a:r>
            <a:r>
              <a:rPr lang="en-US" sz="2000" b="1" i="1" dirty="0"/>
              <a:t>visual text </a:t>
            </a:r>
            <a:r>
              <a:rPr lang="en-US" sz="2000" i="1" dirty="0"/>
              <a:t>also</a:t>
            </a:r>
          </a:p>
          <a:p>
            <a:r>
              <a:rPr lang="en-US" sz="2000" i="1" dirty="0"/>
              <a:t>The top </a:t>
            </a:r>
            <a:r>
              <a:rPr lang="en-US" sz="2000" b="1" i="1" dirty="0"/>
              <a:t>right corner </a:t>
            </a:r>
            <a:r>
              <a:rPr lang="en-US" sz="2000" i="1" dirty="0"/>
              <a:t>Is cut of to orient the brick</a:t>
            </a:r>
          </a:p>
          <a:p>
            <a:r>
              <a:rPr lang="en-US" sz="2000" i="1" dirty="0"/>
              <a:t>The braille is in </a:t>
            </a:r>
            <a:r>
              <a:rPr lang="en-US" sz="2000" b="1" i="1" dirty="0"/>
              <a:t>natural size</a:t>
            </a:r>
          </a:p>
          <a:p>
            <a:endParaRPr lang="en-US" sz="2000" i="1" dirty="0"/>
          </a:p>
          <a:p>
            <a:pPr marL="0" indent="0">
              <a:buNone/>
            </a:pPr>
            <a:r>
              <a:rPr lang="en-US" sz="2500" b="1" i="1" dirty="0"/>
              <a:t>How to distinguish the bricks</a:t>
            </a:r>
          </a:p>
          <a:p>
            <a:pPr lvl="1">
              <a:lnSpc>
                <a:spcPts val="2400"/>
              </a:lnSpc>
            </a:pPr>
            <a:r>
              <a:rPr lang="en-US" sz="2000" b="1" i="1" dirty="0"/>
              <a:t>Vocals</a:t>
            </a:r>
            <a:r>
              <a:rPr lang="en-US" sz="2000" i="1" dirty="0"/>
              <a:t> are red and with a marking at the top left corner</a:t>
            </a:r>
          </a:p>
          <a:p>
            <a:pPr lvl="1">
              <a:lnSpc>
                <a:spcPts val="2400"/>
              </a:lnSpc>
            </a:pPr>
            <a:r>
              <a:rPr lang="en-US" sz="2000" b="1" i="1" dirty="0"/>
              <a:t>Consonants</a:t>
            </a:r>
            <a:r>
              <a:rPr lang="en-US" sz="2000" i="1" dirty="0"/>
              <a:t> are blue without marking</a:t>
            </a:r>
          </a:p>
          <a:p>
            <a:pPr lvl="1">
              <a:lnSpc>
                <a:spcPts val="2400"/>
              </a:lnSpc>
            </a:pPr>
            <a:r>
              <a:rPr lang="en-US" sz="2000" b="1" i="1" dirty="0"/>
              <a:t>Contractions</a:t>
            </a:r>
            <a:r>
              <a:rPr lang="en-US" sz="2000" i="1" dirty="0"/>
              <a:t> are dark green with a marking at the top</a:t>
            </a:r>
          </a:p>
          <a:p>
            <a:pPr lvl="1">
              <a:lnSpc>
                <a:spcPts val="2400"/>
              </a:lnSpc>
            </a:pPr>
            <a:r>
              <a:rPr lang="en-US" sz="2000" b="1" i="1" dirty="0"/>
              <a:t>Basic character </a:t>
            </a:r>
            <a:r>
              <a:rPr lang="en-US" sz="2000" i="1" dirty="0"/>
              <a:t>is black with a marking at the bottom</a:t>
            </a:r>
          </a:p>
          <a:p>
            <a:pPr lvl="1">
              <a:lnSpc>
                <a:spcPts val="2400"/>
              </a:lnSpc>
            </a:pPr>
            <a:r>
              <a:rPr lang="en-US" sz="2000" b="1" i="1" dirty="0"/>
              <a:t>The sign for capital </a:t>
            </a:r>
            <a:r>
              <a:rPr lang="en-US" sz="2000" i="1" dirty="0"/>
              <a:t>letter with a marking at the top left</a:t>
            </a:r>
            <a:br>
              <a:rPr lang="en-US" sz="1000" i="1" dirty="0"/>
            </a:br>
            <a:r>
              <a:rPr lang="en-US" sz="1000" i="1" dirty="0"/>
              <a:t>.</a:t>
            </a:r>
          </a:p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endParaRPr lang="da-DK" sz="1600" b="1" i="1" dirty="0"/>
          </a:p>
        </p:txBody>
      </p:sp>
      <p:sp>
        <p:nvSpPr>
          <p:cNvPr id="6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da-DK" dirty="0">
                <a:solidFill>
                  <a:prstClr val="black">
                    <a:tint val="75000"/>
                  </a:prstClr>
                </a:solidFill>
              </a:rPr>
              <a:t>5</a:t>
            </a:r>
          </a:p>
        </p:txBody>
      </p:sp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840258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40" y="5592835"/>
            <a:ext cx="2576200" cy="834120"/>
          </a:xfrm>
          <a:prstGeom prst="rect">
            <a:avLst/>
          </a:prstGeom>
        </p:spPr>
      </p:pic>
      <p:sp>
        <p:nvSpPr>
          <p:cNvPr id="12" name="Rektangel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830" y="2267049"/>
            <a:ext cx="12192000" cy="66622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t="1" r="-3163" b="35859"/>
          <a:stretch/>
        </p:blipFill>
        <p:spPr>
          <a:xfrm>
            <a:off x="7686551" y="1125254"/>
            <a:ext cx="809067" cy="98226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276DD50-E519-B039-A57C-20294BA58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491" y="1145912"/>
            <a:ext cx="1409896" cy="19926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1CA6F5A1-6C4E-00C9-12D3-A6701F5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414" y="1076471"/>
            <a:ext cx="1409897" cy="20620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F44CB3A7-11CC-0C8E-B5A2-0DF903711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491" y="3313124"/>
            <a:ext cx="1523965" cy="202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65FF75B5-8A87-49F7-2A44-B3846B54F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68"/>
          <a:stretch/>
        </p:blipFill>
        <p:spPr>
          <a:xfrm>
            <a:off x="8756123" y="3313124"/>
            <a:ext cx="1409897" cy="202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231C830D-5C02-9E32-5345-04BA03F05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5358" y="3344693"/>
            <a:ext cx="1428949" cy="20100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521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CB3812D6-60F9-5FFE-7A67-B44D15555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3" t="23005"/>
          <a:stretch/>
        </p:blipFill>
        <p:spPr>
          <a:xfrm>
            <a:off x="9468332" y="3885992"/>
            <a:ext cx="2450545" cy="14767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509514" y="1262769"/>
            <a:ext cx="6550047" cy="54587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i="1" dirty="0"/>
              <a:t>Magnetic alphabetic braille bricks</a:t>
            </a:r>
          </a:p>
          <a:p>
            <a:pPr marL="0" indent="0">
              <a:buNone/>
            </a:pPr>
            <a:r>
              <a:rPr lang="da-DK" sz="2000" b="1" i="1" dirty="0">
                <a:latin typeface="+mj-lt"/>
              </a:rPr>
              <a:t>for </a:t>
            </a:r>
            <a:r>
              <a:rPr lang="en-US" sz="2000" b="1" i="1" dirty="0">
                <a:latin typeface="+mj-lt"/>
              </a:rPr>
              <a:t>teaching</a:t>
            </a:r>
            <a:r>
              <a:rPr lang="da-DK" sz="2000" b="1" i="1" dirty="0">
                <a:latin typeface="+mj-lt"/>
              </a:rPr>
              <a:t> braille</a:t>
            </a:r>
          </a:p>
          <a:p>
            <a:pPr marL="0" indent="0">
              <a:buNone/>
            </a:pPr>
            <a:endParaRPr lang="da-DK" sz="2000" b="1" dirty="0">
              <a:latin typeface="+mj-lt"/>
            </a:endParaRPr>
          </a:p>
          <a:p>
            <a:pPr marL="457200" lvl="1" indent="0">
              <a:buNone/>
            </a:pPr>
            <a:endParaRPr lang="en-US" sz="1600" i="1" dirty="0"/>
          </a:p>
          <a:p>
            <a:r>
              <a:rPr lang="en-US" sz="1800" b="1" i="1" dirty="0"/>
              <a:t>They come in a sorting box </a:t>
            </a:r>
            <a:r>
              <a:rPr lang="da-DK" sz="1800" b="1" i="1" dirty="0"/>
              <a:t>system with 4 </a:t>
            </a:r>
            <a:r>
              <a:rPr lang="en-US" sz="1800" b="1" i="1" dirty="0"/>
              <a:t>drawers</a:t>
            </a:r>
          </a:p>
          <a:p>
            <a:pPr lvl="1"/>
            <a:r>
              <a:rPr lang="en-US" sz="1800" i="1" dirty="0"/>
              <a:t>The drawers are divided into small rooms for each letter</a:t>
            </a:r>
          </a:p>
          <a:p>
            <a:endParaRPr lang="en-US" sz="1800" i="1" dirty="0"/>
          </a:p>
          <a:p>
            <a:r>
              <a:rPr lang="en-US" sz="2000" b="1" i="1" dirty="0"/>
              <a:t>Three of them contains the magnetic braille bricks</a:t>
            </a:r>
          </a:p>
          <a:p>
            <a:pPr lvl="1"/>
            <a:r>
              <a:rPr lang="en-US" sz="1800" i="1" dirty="0"/>
              <a:t>The number of each brick has been decided from a frequency overview  </a:t>
            </a:r>
            <a:br>
              <a:rPr lang="en-US" sz="1600" i="1" dirty="0"/>
            </a:br>
            <a:endParaRPr lang="en-US" sz="1600" i="1" dirty="0"/>
          </a:p>
          <a:p>
            <a:r>
              <a:rPr lang="en-US" sz="2000" b="1" i="1" dirty="0"/>
              <a:t>The last one is for all the paper materials</a:t>
            </a:r>
          </a:p>
          <a:p>
            <a:pPr lvl="1">
              <a:lnSpc>
                <a:spcPct val="120000"/>
              </a:lnSpc>
            </a:pPr>
            <a:r>
              <a:rPr lang="en-US" sz="1800" i="1" dirty="0"/>
              <a:t>Overview of the contractions</a:t>
            </a:r>
          </a:p>
          <a:p>
            <a:pPr lvl="1">
              <a:lnSpc>
                <a:spcPct val="120000"/>
              </a:lnSpc>
            </a:pPr>
            <a:r>
              <a:rPr lang="en-US" sz="1800" i="1" dirty="0"/>
              <a:t>The Braille alphabet</a:t>
            </a:r>
          </a:p>
          <a:p>
            <a:pPr lvl="1">
              <a:lnSpc>
                <a:spcPct val="120000"/>
              </a:lnSpc>
            </a:pPr>
            <a:r>
              <a:rPr lang="en-US" sz="1800" i="1" dirty="0"/>
              <a:t>Explanation of design of the bricks</a:t>
            </a:r>
          </a:p>
          <a:p>
            <a:pPr lvl="1">
              <a:lnSpc>
                <a:spcPct val="120000"/>
              </a:lnSpc>
            </a:pPr>
            <a:r>
              <a:rPr lang="en-US" sz="1800" i="1" dirty="0"/>
              <a:t>An easy reading book with both contracted braille and uncontracted braille </a:t>
            </a:r>
          </a:p>
          <a:p>
            <a:pPr lvl="1">
              <a:lnSpc>
                <a:spcPct val="120000"/>
              </a:lnSpc>
            </a:pPr>
            <a:r>
              <a:rPr lang="en-US" sz="1800" i="1" dirty="0"/>
              <a:t>Memory with both contracted and uncontracted braille </a:t>
            </a:r>
          </a:p>
          <a:p>
            <a:pPr lvl="1">
              <a:lnSpc>
                <a:spcPct val="120000"/>
              </a:lnSpc>
            </a:pPr>
            <a:r>
              <a:rPr lang="en-US" sz="1800" i="1" dirty="0"/>
              <a:t>QR-codes for 3 learning video on how to read braille – decoding technique, overview of the book and techniques for changing lines.</a:t>
            </a:r>
          </a:p>
          <a:p>
            <a:pPr lvl="1">
              <a:lnSpc>
                <a:spcPct val="120000"/>
              </a:lnSpc>
            </a:pPr>
            <a:r>
              <a:rPr lang="en-US" sz="1800" i="1" dirty="0"/>
              <a:t>A poem with both contracted braille and full braille </a:t>
            </a:r>
          </a:p>
          <a:p>
            <a:pPr lvl="1">
              <a:lnSpc>
                <a:spcPct val="120000"/>
              </a:lnSpc>
            </a:pPr>
            <a:r>
              <a:rPr lang="en-US" sz="1800" i="1" dirty="0"/>
              <a:t>A publication abort how to include a pupil in the class in primary school and teach them braille.</a:t>
            </a:r>
          </a:p>
        </p:txBody>
      </p:sp>
      <p:sp>
        <p:nvSpPr>
          <p:cNvPr id="6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da-DK" dirty="0">
                <a:solidFill>
                  <a:prstClr val="black">
                    <a:tint val="75000"/>
                  </a:prstClr>
                </a:solidFill>
              </a:rPr>
              <a:t>5</a:t>
            </a:r>
          </a:p>
        </p:txBody>
      </p:sp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840258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40" y="5592835"/>
            <a:ext cx="2576200" cy="834120"/>
          </a:xfrm>
          <a:prstGeom prst="rect">
            <a:avLst/>
          </a:prstGeom>
        </p:spPr>
      </p:pic>
      <p:sp>
        <p:nvSpPr>
          <p:cNvPr id="12" name="Rektangel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830" y="2267049"/>
            <a:ext cx="12192000" cy="66622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t="1" r="-3163" b="35859"/>
          <a:stretch/>
        </p:blipFill>
        <p:spPr>
          <a:xfrm>
            <a:off x="5834288" y="1181223"/>
            <a:ext cx="772614" cy="938008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923669B-AFBC-B623-A1ED-F77FC7061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37"/>
          <a:stretch/>
        </p:blipFill>
        <p:spPr>
          <a:xfrm>
            <a:off x="9468332" y="2086167"/>
            <a:ext cx="2450545" cy="168533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59E7048-972B-E03F-E163-A7DEED965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25"/>
          <a:stretch/>
        </p:blipFill>
        <p:spPr>
          <a:xfrm>
            <a:off x="6871536" y="2894170"/>
            <a:ext cx="2450546" cy="16853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A87A4AA-BE5E-F4C0-805B-64FA344B6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928" t="18982" r="7855" b="8731"/>
          <a:stretch/>
        </p:blipFill>
        <p:spPr>
          <a:xfrm>
            <a:off x="6852533" y="1117328"/>
            <a:ext cx="2469549" cy="1685338"/>
          </a:xfrm>
          <a:prstGeom prst="rect">
            <a:avLst/>
          </a:prstGeom>
        </p:spPr>
      </p:pic>
      <p:pic>
        <p:nvPicPr>
          <p:cNvPr id="18" name="Billede 17" descr="Picture of the Braille box system with drawers">
            <a:extLst>
              <a:ext uri="{FF2B5EF4-FFF2-40B4-BE49-F238E27FC236}">
                <a16:creationId xmlns:a16="http://schemas.microsoft.com/office/drawing/2014/main" id="{4E0ABB36-05F1-A2F7-B08D-D70D78F1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9468332" y="286076"/>
            <a:ext cx="2450546" cy="16853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746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509514" y="1262769"/>
            <a:ext cx="6550047" cy="5392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Stamps with Braille</a:t>
            </a:r>
          </a:p>
          <a:p>
            <a:pPr marL="0" indent="0">
              <a:buNone/>
            </a:pPr>
            <a:r>
              <a:rPr lang="da-DK" sz="2000" b="1" i="1" dirty="0">
                <a:latin typeface="+mj-lt"/>
              </a:rPr>
              <a:t>for </a:t>
            </a:r>
            <a:r>
              <a:rPr lang="en-US" sz="2000" b="1" i="1" dirty="0">
                <a:latin typeface="+mj-lt"/>
              </a:rPr>
              <a:t>modeling</a:t>
            </a:r>
            <a:r>
              <a:rPr lang="da-DK" sz="2000" b="1" i="1" dirty="0">
                <a:latin typeface="+mj-lt"/>
              </a:rPr>
              <a:t> </a:t>
            </a:r>
            <a:r>
              <a:rPr lang="en-US" sz="2000" b="1" i="1" dirty="0">
                <a:latin typeface="+mj-lt"/>
              </a:rPr>
              <a:t>wax</a:t>
            </a:r>
            <a:r>
              <a:rPr lang="da-DK" sz="2000" b="1" i="1" dirty="0">
                <a:latin typeface="+mj-lt"/>
              </a:rPr>
              <a:t> </a:t>
            </a:r>
          </a:p>
          <a:p>
            <a:pPr marL="0" indent="0">
              <a:buNone/>
            </a:pPr>
            <a:endParaRPr lang="da-DK" sz="2000" b="1" dirty="0">
              <a:latin typeface="+mj-lt"/>
            </a:endParaRPr>
          </a:p>
          <a:p>
            <a:r>
              <a:rPr lang="en-US" sz="2000" b="1" i="1" dirty="0"/>
              <a:t>Inspired by thingiverse.com</a:t>
            </a:r>
          </a:p>
          <a:p>
            <a:endParaRPr lang="en-US" sz="2000" i="1" dirty="0"/>
          </a:p>
          <a:p>
            <a:r>
              <a:rPr lang="en-US" sz="2000" b="1" i="1" dirty="0"/>
              <a:t>Designed over own model</a:t>
            </a:r>
          </a:p>
          <a:p>
            <a:pPr lvl="1"/>
            <a:r>
              <a:rPr lang="en-US" sz="1600" i="1" dirty="0"/>
              <a:t>Visual text added</a:t>
            </a:r>
          </a:p>
          <a:p>
            <a:pPr lvl="1"/>
            <a:r>
              <a:rPr lang="en-US" sz="1600" i="1" dirty="0"/>
              <a:t>The bottom made rectangular instead of round and </a:t>
            </a:r>
            <a:br>
              <a:rPr lang="en-US" sz="1600" i="1" dirty="0"/>
            </a:br>
            <a:r>
              <a:rPr lang="en-US" sz="1600" i="1" dirty="0"/>
              <a:t>with the to left corner cut of on the left side</a:t>
            </a:r>
          </a:p>
          <a:p>
            <a:pPr lvl="1"/>
            <a:r>
              <a:rPr lang="en-US" sz="1600" i="1" dirty="0"/>
              <a:t>A more rounded top to make it more </a:t>
            </a:r>
            <a:r>
              <a:rPr lang="en-US" sz="1600" i="1" dirty="0" err="1"/>
              <a:t>comfetable</a:t>
            </a:r>
            <a:endParaRPr lang="en-US" sz="1600" i="1" dirty="0"/>
          </a:p>
          <a:p>
            <a:pPr lvl="1"/>
            <a:r>
              <a:rPr lang="en-US" sz="1600" i="1" dirty="0"/>
              <a:t>6 dot Danish </a:t>
            </a:r>
            <a:r>
              <a:rPr lang="en-US" sz="1600" i="1" dirty="0" err="1"/>
              <a:t>alfabet</a:t>
            </a:r>
            <a:endParaRPr lang="en-US" sz="1600" i="1" dirty="0"/>
          </a:p>
          <a:p>
            <a:pPr lvl="1"/>
            <a:r>
              <a:rPr lang="en-US" sz="1600" i="1" dirty="0"/>
              <a:t>8 dot Danish </a:t>
            </a:r>
            <a:r>
              <a:rPr lang="en-US" sz="1600" i="1" dirty="0" err="1"/>
              <a:t>alfabet</a:t>
            </a:r>
            <a:endParaRPr lang="en-US" sz="1600" i="1" dirty="0"/>
          </a:p>
          <a:p>
            <a:pPr lvl="1"/>
            <a:r>
              <a:rPr lang="en-US" sz="1600" i="1" dirty="0"/>
              <a:t>8 dot Math</a:t>
            </a:r>
          </a:p>
          <a:p>
            <a:pPr lvl="1"/>
            <a:endParaRPr lang="en-US" sz="1600" i="1" dirty="0"/>
          </a:p>
          <a:p>
            <a:pPr marL="457200" lvl="1" indent="0">
              <a:buNone/>
            </a:pPr>
            <a:r>
              <a:rPr lang="en-US" sz="1600" i="1" dirty="0"/>
              <a:t>Created by my </a:t>
            </a:r>
            <a:r>
              <a:rPr lang="da-DK" sz="1600" i="1" dirty="0"/>
              <a:t>college Charlotte</a:t>
            </a:r>
            <a:br>
              <a:rPr lang="en-US" sz="1600" i="1" dirty="0"/>
            </a:br>
            <a:br>
              <a:rPr lang="en-US" sz="1400" i="1" dirty="0"/>
            </a:br>
            <a:endParaRPr lang="en-US" sz="1400" i="1" dirty="0"/>
          </a:p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endParaRPr lang="da-DK" sz="1600" b="1" i="1" dirty="0"/>
          </a:p>
        </p:txBody>
      </p:sp>
      <p:sp>
        <p:nvSpPr>
          <p:cNvPr id="6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da-DK" dirty="0">
                <a:solidFill>
                  <a:prstClr val="black">
                    <a:tint val="75000"/>
                  </a:prstClr>
                </a:solidFill>
              </a:rPr>
              <a:t>5</a:t>
            </a:r>
          </a:p>
        </p:txBody>
      </p:sp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840258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40" y="5592835"/>
            <a:ext cx="2576200" cy="834120"/>
          </a:xfrm>
          <a:prstGeom prst="rect">
            <a:avLst/>
          </a:prstGeom>
        </p:spPr>
      </p:pic>
      <p:sp>
        <p:nvSpPr>
          <p:cNvPr id="12" name="Rektangel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267368"/>
            <a:ext cx="12192000" cy="66622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t="1" r="-3163" b="35859"/>
          <a:stretch/>
        </p:blipFill>
        <p:spPr>
          <a:xfrm>
            <a:off x="8147673" y="1154201"/>
            <a:ext cx="809067" cy="982264"/>
          </a:xfrm>
          <a:prstGeom prst="rect">
            <a:avLst/>
          </a:prstGeom>
        </p:spPr>
      </p:pic>
      <p:pic>
        <p:nvPicPr>
          <p:cNvPr id="3" name="Billede 2" descr="Picture of the stamp with used on modeling wax, så that you can se the braille sign on it">
            <a:extLst>
              <a:ext uri="{FF2B5EF4-FFF2-40B4-BE49-F238E27FC236}">
                <a16:creationId xmlns:a16="http://schemas.microsoft.com/office/drawing/2014/main" id="{23A13219-30F2-3AF7-832B-7B96370C6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925" y="1262769"/>
            <a:ext cx="2353003" cy="27912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Billede 7" descr="Picture of the braille stamp">
            <a:extLst>
              <a:ext uri="{FF2B5EF4-FFF2-40B4-BE49-F238E27FC236}">
                <a16:creationId xmlns:a16="http://schemas.microsoft.com/office/drawing/2014/main" id="{A27EE4D5-3C67-53A7-EEE1-B10202F5E0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210" y="2844657"/>
            <a:ext cx="2362530" cy="248637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920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509514" y="1352779"/>
            <a:ext cx="6550047" cy="53020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1" dirty="0"/>
              <a:t>Pearls for Bracelets</a:t>
            </a:r>
          </a:p>
          <a:p>
            <a:pPr marL="0" indent="0">
              <a:buNone/>
            </a:pPr>
            <a:r>
              <a:rPr lang="da-DK" sz="2000" b="1" i="1" dirty="0">
                <a:latin typeface="+mj-lt"/>
              </a:rPr>
              <a:t>with braille and </a:t>
            </a:r>
            <a:r>
              <a:rPr lang="en-US" sz="2000" b="1" i="1" dirty="0">
                <a:latin typeface="+mj-lt"/>
              </a:rPr>
              <a:t>visual text</a:t>
            </a:r>
          </a:p>
          <a:p>
            <a:pPr marL="0" indent="0">
              <a:buNone/>
            </a:pPr>
            <a:endParaRPr lang="da-DK" sz="2000" b="1" dirty="0">
              <a:latin typeface="+mj-lt"/>
            </a:endParaRPr>
          </a:p>
          <a:p>
            <a:pPr>
              <a:lnSpc>
                <a:spcPts val="2200"/>
              </a:lnSpc>
            </a:pPr>
            <a:r>
              <a:rPr lang="en-US" sz="2000" i="1" dirty="0"/>
              <a:t>Inspired by Norway</a:t>
            </a:r>
          </a:p>
          <a:p>
            <a:pPr>
              <a:lnSpc>
                <a:spcPts val="2200"/>
              </a:lnSpc>
            </a:pPr>
            <a:r>
              <a:rPr lang="en-US" sz="2000" i="1" dirty="0"/>
              <a:t>Made our own model with small changes and in the</a:t>
            </a:r>
            <a:br>
              <a:rPr lang="en-US" sz="2000" i="1" dirty="0"/>
            </a:br>
            <a:r>
              <a:rPr lang="en-US" sz="2000" i="1" dirty="0"/>
              <a:t>Danish alphabet</a:t>
            </a:r>
          </a:p>
          <a:p>
            <a:pPr>
              <a:lnSpc>
                <a:spcPts val="2200"/>
              </a:lnSpc>
            </a:pPr>
            <a:r>
              <a:rPr lang="en-US" sz="2000" i="1" dirty="0"/>
              <a:t>For small children who are to become braille readers</a:t>
            </a:r>
          </a:p>
          <a:p>
            <a:endParaRPr lang="en-US" sz="2000" i="1" dirty="0"/>
          </a:p>
          <a:p>
            <a:endParaRPr lang="en-US" sz="2000" i="1" dirty="0"/>
          </a:p>
          <a:p>
            <a:endParaRPr lang="en-US" sz="2000" i="1" dirty="0"/>
          </a:p>
          <a:p>
            <a:pPr marL="0" indent="0">
              <a:buNone/>
            </a:pPr>
            <a:r>
              <a:rPr lang="en-US" b="1" i="1" dirty="0"/>
              <a:t>Rubik's cube</a:t>
            </a: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Tactile marked pieces to glue on a Rubik’s cube, to make</a:t>
            </a:r>
            <a:br>
              <a:rPr kumimoji="0" lang="en-US" sz="2000" b="1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2000" b="1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it tactile for people with blindness</a:t>
            </a:r>
          </a:p>
          <a:p>
            <a:pPr marL="0" indent="0">
              <a:buNone/>
              <a:defRPr/>
            </a:pPr>
            <a:endParaRPr lang="en-US" sz="2000" b="1" i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>
              <a:buNone/>
              <a:defRPr/>
            </a:pPr>
            <a:r>
              <a:rPr lang="en-US" sz="1600" b="1" i="1" dirty="0">
                <a:solidFill>
                  <a:prstClr val="black"/>
                </a:solidFill>
                <a:latin typeface="Calibri Light" panose="020F0302020204030204"/>
              </a:rPr>
              <a:t>Pearls and Rubrik’s cube are both created by my </a:t>
            </a:r>
            <a:r>
              <a:rPr lang="da-DK" sz="1600" b="1" i="1" dirty="0">
                <a:solidFill>
                  <a:prstClr val="black"/>
                </a:solidFill>
                <a:latin typeface="Calibri Light" panose="020F0302020204030204"/>
              </a:rPr>
              <a:t>college Charlotte</a:t>
            </a:r>
            <a:br>
              <a:rPr lang="en-US" sz="1400" i="1" dirty="0"/>
            </a:br>
            <a:r>
              <a:rPr lang="en-US" sz="1400" i="1" dirty="0"/>
              <a:t>.</a:t>
            </a:r>
          </a:p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endParaRPr lang="da-DK" sz="1600" b="1" i="1" dirty="0"/>
          </a:p>
        </p:txBody>
      </p:sp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840258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368" y="5741977"/>
            <a:ext cx="2115571" cy="684978"/>
          </a:xfrm>
          <a:prstGeom prst="rect">
            <a:avLst/>
          </a:prstGeom>
        </p:spPr>
      </p:pic>
      <p:sp>
        <p:nvSpPr>
          <p:cNvPr id="12" name="Rektangel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157215"/>
            <a:ext cx="12192000" cy="66622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8" t="1" r="-3163" b="35859"/>
          <a:stretch/>
        </p:blipFill>
        <p:spPr>
          <a:xfrm>
            <a:off x="8372853" y="1081989"/>
            <a:ext cx="760940" cy="923834"/>
          </a:xfrm>
          <a:prstGeom prst="rect">
            <a:avLst/>
          </a:prstGeom>
        </p:spPr>
      </p:pic>
      <p:pic>
        <p:nvPicPr>
          <p:cNvPr id="4" name="Billede 3" descr="Picture of a bracelet made of  Pearls with both visual text and braille and som loose Perls">
            <a:extLst>
              <a:ext uri="{FF2B5EF4-FFF2-40B4-BE49-F238E27FC236}">
                <a16:creationId xmlns:a16="http://schemas.microsoft.com/office/drawing/2014/main" id="{05FD169A-C78F-28C3-9E11-6B272BA70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7369" y="1352778"/>
            <a:ext cx="2438740" cy="19624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C8499481-552F-5A94-EFB0-69175C8F7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4078716"/>
            <a:ext cx="5765011" cy="335968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14" descr="Picture og Rubrik's Cube with markings with 1-6 dots for each colour">
            <a:extLst>
              <a:ext uri="{FF2B5EF4-FFF2-40B4-BE49-F238E27FC236}">
                <a16:creationId xmlns:a16="http://schemas.microsoft.com/office/drawing/2014/main" id="{E4258CD2-70D4-E115-0D50-0A1BD2343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692" y="4064142"/>
            <a:ext cx="1965161" cy="20203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032D3E6-9B4A-2C7B-0DD9-B0C84335F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15534" y="4078716"/>
            <a:ext cx="3176467" cy="335968"/>
          </a:xfrm>
          <a:prstGeom prst="rect">
            <a:avLst/>
          </a:prstGeom>
          <a:solidFill>
            <a:srgbClr val="38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5595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950</Words>
  <Application>Microsoft Office PowerPoint</Application>
  <PresentationFormat>Widescreen</PresentationFormat>
  <Paragraphs>175</Paragraphs>
  <Slides>10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Roboto</vt:lpstr>
      <vt:lpstr>Office-tema</vt:lpstr>
      <vt:lpstr>3D Printing at Synscenter Refsnæs  Liselotte Kürstein Andersen  Graphic Designer Material Production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Region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Simon Ryan Juul</dc:creator>
  <cp:lastModifiedBy>Liselotte Kürstein Andersen</cp:lastModifiedBy>
  <cp:revision>73</cp:revision>
  <dcterms:created xsi:type="dcterms:W3CDTF">2018-11-12T10:04:28Z</dcterms:created>
  <dcterms:modified xsi:type="dcterms:W3CDTF">2024-10-11T13:01:05Z</dcterms:modified>
</cp:coreProperties>
</file>